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71" r:id="rId3"/>
    <p:sldId id="266" r:id="rId4"/>
    <p:sldId id="267" r:id="rId5"/>
    <p:sldId id="265" r:id="rId6"/>
    <p:sldId id="264" r:id="rId7"/>
    <p:sldId id="263" r:id="rId8"/>
    <p:sldId id="262" r:id="rId9"/>
    <p:sldId id="256" r:id="rId10"/>
    <p:sldId id="268" r:id="rId11"/>
    <p:sldId id="260" r:id="rId12"/>
    <p:sldId id="261" r:id="rId13"/>
    <p:sldId id="274" r:id="rId14"/>
    <p:sldId id="275" r:id="rId15"/>
    <p:sldId id="276" r:id="rId16"/>
    <p:sldId id="277" r:id="rId17"/>
    <p:sldId id="278" r:id="rId18"/>
    <p:sldId id="279" r:id="rId19"/>
    <p:sldId id="280" r:id="rId20"/>
    <p:sldId id="257" r:id="rId21"/>
    <p:sldId id="258" r:id="rId22"/>
    <p:sldId id="259" r:id="rId23"/>
    <p:sldId id="269" r:id="rId24"/>
    <p:sldId id="272" r:id="rId25"/>
    <p:sldId id="270"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B5590-45F8-2943-89FB-E760C0E5787A}" v="1" dt="2025-09-15T09:33:58.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4"/>
    <p:restoredTop sz="94748"/>
  </p:normalViewPr>
  <p:slideViewPr>
    <p:cSldViewPr snapToGrid="0">
      <p:cViewPr varScale="1">
        <p:scale>
          <a:sx n="117" d="100"/>
          <a:sy n="117" d="100"/>
        </p:scale>
        <p:origin x="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893AEF-619D-131D-D86A-F174C61B0EB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4FB1C73-018C-8564-4DE6-C898E66FF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6A7F44-5603-36AD-5F6A-F9AC5C046269}"/>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65520B62-6500-A95E-2BB6-F754A1B629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AAC62D-1045-16DB-53BC-D7E6CAB242B1}"/>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103852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6199DA-7800-810A-01FB-ABA0BFBFA20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A13BEA5-D3E1-221C-0F05-BE5E6FF2BB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9391B-50DC-081D-8561-E2CF76BA1174}"/>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CFB61F43-5073-7887-65F2-73C98DEBF9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05B6F7-EE0C-56A4-DCBF-4A0FAE41F6BD}"/>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134518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C3849A-2315-EDF7-1AB2-151007915FA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41EAAD8-8F63-B40F-BF47-6ACBBFB8FA0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30B393-D833-D94A-31D1-A547EBF5D379}"/>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972B8FA9-27BF-D28C-4F74-58CB406783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826374-DBC6-407A-60FF-F0C6479D822C}"/>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353232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1E8F4E-3B66-5DA2-442E-67B5523F26B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E9B403-63D6-916F-6E94-33006ECB36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ADD66B-3722-73FD-F508-63ADAA7CBAEE}"/>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D8C6F35F-B68E-3F29-5F53-9E52AF7025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5B7D74F-97A0-9921-BD23-A9A68C1DE808}"/>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160051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A8BA8-4E85-8E7A-0494-41FF388C6C2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50314B2-D663-38C6-CA96-AA31A4333C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2A2F85C-A5D6-7362-176D-5CA99E2F5978}"/>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BA72E526-BAEB-CA32-1BAD-C2071460DA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19E563-789E-D615-A758-B3AA41DA1F74}"/>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390604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37EE56-A8D6-6D2C-C1F1-DC398E71069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C24A21-5B1F-DD7D-98D3-8BC0BD1A01B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13AC524-E2D4-C03D-7237-C59C26D6A28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0A7F096-5F24-2428-0E46-C03C8D6F2810}"/>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6" name="Espace réservé du pied de page 5">
            <a:extLst>
              <a:ext uri="{FF2B5EF4-FFF2-40B4-BE49-F238E27FC236}">
                <a16:creationId xmlns:a16="http://schemas.microsoft.com/office/drawing/2014/main" id="{88CAFE69-73D1-DC31-F69A-DBB6928DE6E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6547B4-482E-12C6-249D-BEC2DDEB1D29}"/>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409583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6F49E-8C38-81DD-7E9D-8732EC3A6CA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6F2E210-5F28-129F-81B6-D89857C6A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9E4E9D3-17E5-BA92-8BC3-5127BEA8BE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FC9DD1E-2D06-C70D-ED74-8FA42DC8D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CBB91FC-8A6C-8BA9-80CB-BB99C219089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E2BC19A-3198-F4E7-9D5A-F380334EE103}"/>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8" name="Espace réservé du pied de page 7">
            <a:extLst>
              <a:ext uri="{FF2B5EF4-FFF2-40B4-BE49-F238E27FC236}">
                <a16:creationId xmlns:a16="http://schemas.microsoft.com/office/drawing/2014/main" id="{BD1C78FA-DB96-CE1D-89EE-E3E9153A4FE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2B0317D-4332-3B00-D89A-6C02FAE7CF0D}"/>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1125744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8657C-436B-1C20-A7EF-C2B382CAA6A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EAC2E75-4AED-FC9E-ED63-C224EB936C33}"/>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4" name="Espace réservé du pied de page 3">
            <a:extLst>
              <a:ext uri="{FF2B5EF4-FFF2-40B4-BE49-F238E27FC236}">
                <a16:creationId xmlns:a16="http://schemas.microsoft.com/office/drawing/2014/main" id="{FA107452-0798-72E8-D35F-54AC6239F6F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C49EE80-6291-3516-0888-E3C5A818EAAE}"/>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231164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46E9B4-84D4-7E7C-BDD9-D5A11AEC4774}"/>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3" name="Espace réservé du pied de page 2">
            <a:extLst>
              <a:ext uri="{FF2B5EF4-FFF2-40B4-BE49-F238E27FC236}">
                <a16:creationId xmlns:a16="http://schemas.microsoft.com/office/drawing/2014/main" id="{6199AC42-AE34-E95B-A7B5-4C3774933DE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17766F0-3104-083C-01C1-423372E3B068}"/>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512019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E9E43-3678-6882-EDC2-6B459E7C81A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1F4F0C-89E7-CB78-1BE6-DB821C9CC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078C14C-C8AB-5181-8AC3-C084A93F6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0749A2-615B-2F11-CB42-0D609D963753}"/>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6" name="Espace réservé du pied de page 5">
            <a:extLst>
              <a:ext uri="{FF2B5EF4-FFF2-40B4-BE49-F238E27FC236}">
                <a16:creationId xmlns:a16="http://schemas.microsoft.com/office/drawing/2014/main" id="{8A42A4A3-185B-C24D-9E2C-2C1D26F9566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F0C6EC-D21F-0617-6907-C0235B83DF6E}"/>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300266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FE7F4-7EEC-74E3-BE05-9C7A579CD09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5017E26-F204-9359-87D0-8EB79C5FD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6CC1AB-59CD-C6E5-DDF7-D04359745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F316D4-6A08-712C-2F8A-B4A2D9DEAAE4}"/>
              </a:ext>
            </a:extLst>
          </p:cNvPr>
          <p:cNvSpPr>
            <a:spLocks noGrp="1"/>
          </p:cNvSpPr>
          <p:nvPr>
            <p:ph type="dt" sz="half" idx="10"/>
          </p:nvPr>
        </p:nvSpPr>
        <p:spPr/>
        <p:txBody>
          <a:bodyPr/>
          <a:lstStyle/>
          <a:p>
            <a:fld id="{AB5660C7-42F7-9A45-BA92-E18D91DBB279}" type="datetimeFigureOut">
              <a:rPr lang="fr-FR" smtClean="0"/>
              <a:t>14/07/2026</a:t>
            </a:fld>
            <a:endParaRPr lang="fr-FR"/>
          </a:p>
        </p:txBody>
      </p:sp>
      <p:sp>
        <p:nvSpPr>
          <p:cNvPr id="6" name="Espace réservé du pied de page 5">
            <a:extLst>
              <a:ext uri="{FF2B5EF4-FFF2-40B4-BE49-F238E27FC236}">
                <a16:creationId xmlns:a16="http://schemas.microsoft.com/office/drawing/2014/main" id="{F200F5CF-9C5E-7FA6-3F17-5916297B9B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6D8A6D-152B-24D8-82CC-F6C1D5ACF27E}"/>
              </a:ext>
            </a:extLst>
          </p:cNvPr>
          <p:cNvSpPr>
            <a:spLocks noGrp="1"/>
          </p:cNvSpPr>
          <p:nvPr>
            <p:ph type="sldNum" sz="quarter" idx="12"/>
          </p:nvPr>
        </p:nvSpPr>
        <p:spPr/>
        <p:txBody>
          <a:bodyPr/>
          <a:lstStyle/>
          <a:p>
            <a:fld id="{E39B6CB3-A97B-4141-9676-5493183F50E8}" type="slidenum">
              <a:rPr lang="fr-FR" smtClean="0"/>
              <a:t>‹N°›</a:t>
            </a:fld>
            <a:endParaRPr lang="fr-FR"/>
          </a:p>
        </p:txBody>
      </p:sp>
    </p:spTree>
    <p:extLst>
      <p:ext uri="{BB962C8B-B14F-4D97-AF65-F5344CB8AC3E}">
        <p14:creationId xmlns:p14="http://schemas.microsoft.com/office/powerpoint/2010/main" val="1726605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483704-2C30-9D53-91CE-035313FCB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341FFAA-E908-D2B9-8319-C821F761C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A7FB5F-0875-4E4B-D22D-56FB9AFCE4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660C7-42F7-9A45-BA92-E18D91DBB279}" type="datetimeFigureOut">
              <a:rPr lang="fr-FR" smtClean="0"/>
              <a:t>14/07/2026</a:t>
            </a:fld>
            <a:endParaRPr lang="fr-FR"/>
          </a:p>
        </p:txBody>
      </p:sp>
      <p:sp>
        <p:nvSpPr>
          <p:cNvPr id="5" name="Espace réservé du pied de page 4">
            <a:extLst>
              <a:ext uri="{FF2B5EF4-FFF2-40B4-BE49-F238E27FC236}">
                <a16:creationId xmlns:a16="http://schemas.microsoft.com/office/drawing/2014/main" id="{80B15BAD-6870-5993-36A6-99367F605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2E65EE-EAFF-C39F-E804-945CA0126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9B6CB3-A97B-4141-9676-5493183F50E8}" type="slidenum">
              <a:rPr lang="fr-FR" smtClean="0"/>
              <a:t>‹N°›</a:t>
            </a:fld>
            <a:endParaRPr lang="fr-FR"/>
          </a:p>
        </p:txBody>
      </p:sp>
    </p:spTree>
    <p:extLst>
      <p:ext uri="{BB962C8B-B14F-4D97-AF65-F5344CB8AC3E}">
        <p14:creationId xmlns:p14="http://schemas.microsoft.com/office/powerpoint/2010/main" val="29010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60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1792-D5EB-43EA-6F36-B14AC71A899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CF69A8E-4C4A-7D6D-47C1-E0C907633CBC}"/>
              </a:ext>
            </a:extLst>
          </p:cNvPr>
          <p:cNvSpPr txBox="1"/>
          <p:nvPr/>
        </p:nvSpPr>
        <p:spPr>
          <a:xfrm>
            <a:off x="100451" y="362757"/>
            <a:ext cx="11697102"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1856 &gt; 1866 –Bellevue (</a:t>
            </a:r>
            <a:r>
              <a:rPr lang="fr-FR" sz="4800" dirty="0" err="1"/>
              <a:t>Sourk</a:t>
            </a:r>
            <a:r>
              <a:rPr lang="fr-FR" sz="4800" dirty="0"/>
              <a:t> El </a:t>
            </a:r>
            <a:r>
              <a:rPr lang="fr-FR" sz="4800" dirty="0" err="1"/>
              <a:t>Mitou</a:t>
            </a:r>
            <a:r>
              <a:rPr lang="fr-FR" sz="4800" dirty="0"/>
              <a:t>)</a:t>
            </a:r>
          </a:p>
        </p:txBody>
      </p:sp>
    </p:spTree>
    <p:extLst>
      <p:ext uri="{BB962C8B-B14F-4D97-AF65-F5344CB8AC3E}">
        <p14:creationId xmlns:p14="http://schemas.microsoft.com/office/powerpoint/2010/main" val="336662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B25205-8394-9B92-40CB-DC414F7FECA6}"/>
              </a:ext>
            </a:extLst>
          </p:cNvPr>
          <p:cNvSpPr txBox="1"/>
          <p:nvPr/>
        </p:nvSpPr>
        <p:spPr>
          <a:xfrm>
            <a:off x="295769" y="151179"/>
            <a:ext cx="11527636" cy="5478423"/>
          </a:xfrm>
          <a:prstGeom prst="rect">
            <a:avLst/>
          </a:prstGeom>
          <a:noFill/>
        </p:spPr>
        <p:txBody>
          <a:bodyPr wrap="square">
            <a:spAutoFit/>
          </a:bodyPr>
          <a:lstStyle/>
          <a:p>
            <a:r>
              <a:rPr lang="fr-FR" sz="1400" dirty="0"/>
              <a:t>Les deux centres furent créés par le décret du 19 septembre 1848 et confirmés par décret présidentiel le 11 février 1851. Le nom originel, « Sour </a:t>
            </a:r>
            <a:r>
              <a:rPr lang="fr-FR" sz="1400" dirty="0" err="1"/>
              <a:t>Kel-Mitou</a:t>
            </a:r>
            <a:r>
              <a:rPr lang="fr-FR" sz="1400" dirty="0"/>
              <a:t> » (« rempart des massacrés »), désignait un lieu anciennement occupé, mentionné dès 1365 par Ibn Khaldoun. En 1830, il n’en subsistait que des ruines. Le nom fut transformé en « Souk el </a:t>
            </a:r>
            <a:r>
              <a:rPr lang="fr-FR" sz="1400" dirty="0" err="1"/>
              <a:t>Mitou</a:t>
            </a:r>
            <a:r>
              <a:rPr lang="fr-FR" sz="1400" dirty="0"/>
              <a:t> » (« marché du </a:t>
            </a:r>
            <a:r>
              <a:rPr lang="fr-FR" sz="1400" dirty="0" err="1"/>
              <a:t>Mitou</a:t>
            </a:r>
            <a:r>
              <a:rPr lang="fr-FR" sz="1400" dirty="0"/>
              <a:t> ») en raison du grand marché qui s’y tenait.</a:t>
            </a:r>
            <a:br>
              <a:rPr lang="fr-FR" sz="1400" dirty="0"/>
            </a:br>
            <a:r>
              <a:rPr lang="fr-FR" sz="1400" dirty="0"/>
              <a:t>Souk el </a:t>
            </a:r>
            <a:r>
              <a:rPr lang="fr-FR" sz="1400" dirty="0" err="1"/>
              <a:t>Mitou</a:t>
            </a:r>
            <a:r>
              <a:rPr lang="fr-FR" sz="1400" dirty="0"/>
              <a:t> prendra plus tard le nom de </a:t>
            </a:r>
            <a:r>
              <a:rPr lang="fr-FR" sz="1400" b="1" dirty="0"/>
              <a:t>Bellevue</a:t>
            </a:r>
            <a:r>
              <a:rPr lang="fr-FR" sz="1400" dirty="0"/>
              <a:t> par décret, couramment référencé au 23 août 1886.</a:t>
            </a:r>
          </a:p>
          <a:p>
            <a:r>
              <a:rPr lang="fr-FR" sz="1400" dirty="0"/>
              <a:t>Au milieu des années 1850, ces centres demeurent modestes : l’Algérie coloniale ne compte alors qu’une cinquantaine de villages de colonisation, pour environ 20 000 ruraux européens. Cela situe la population européenne locale (Aïn </a:t>
            </a:r>
            <a:r>
              <a:rPr lang="fr-FR" sz="1400" dirty="0" err="1"/>
              <a:t>Tédelès</a:t>
            </a:r>
            <a:r>
              <a:rPr lang="fr-FR" sz="1400" dirty="0"/>
              <a:t>/Souk el </a:t>
            </a:r>
            <a:r>
              <a:rPr lang="fr-FR" sz="1400" dirty="0" err="1"/>
              <a:t>Mitou</a:t>
            </a:r>
            <a:r>
              <a:rPr lang="fr-FR" sz="1400" dirty="0"/>
              <a:t>) à quelques centaines d’habitants seulement – quelques milliers tout au plus si l’on inclut les terroirs environnants – avant les gonflements démographiques de la fin du XIXᵉ siècle. Les deux centres ne deviennent des communes de plein exercice qu’en 1874, mais le passage d’une administration militaire à civile est déjà effectif en 1852.</a:t>
            </a:r>
          </a:p>
          <a:p>
            <a:r>
              <a:rPr lang="fr-FR" sz="1400" dirty="0"/>
              <a:t>Aïn </a:t>
            </a:r>
            <a:r>
              <a:rPr lang="fr-FR" sz="1400" dirty="0" err="1"/>
              <a:t>Tédelès</a:t>
            </a:r>
            <a:r>
              <a:rPr lang="fr-FR" sz="1400" dirty="0"/>
              <a:t> reçoit au départ une centaine de familles parisiennes, logées dans des baraquements en bois et dotées de concessions de 8 à 12 hectares. Il s’agit souvent de boutiquiers ruinés ou d’ouvriers sans travail après 1848, un profil que l’on retrouve dans plusieurs centres de la région de la Macta. Le site, occupé depuis longtemps par les Béni Amer et structuré par des réseaux de marchés et de haltes caravanières, est intégré au dispositif colonial. Les convois parisiens d’octobre–novembre 1848 (17 convois, environ 14 000 personnes) alimentent les centres de Mostaganem et de l’Oranie, dont Souk el </a:t>
            </a:r>
            <a:r>
              <a:rPr lang="fr-FR" sz="1400" dirty="0" err="1"/>
              <a:t>Mitou</a:t>
            </a:r>
            <a:r>
              <a:rPr lang="fr-FR" sz="1400" dirty="0"/>
              <a:t> et Aïn </a:t>
            </a:r>
            <a:r>
              <a:rPr lang="fr-FR" sz="1400" dirty="0" err="1"/>
              <a:t>Tédelès</a:t>
            </a:r>
            <a:r>
              <a:rPr lang="fr-FR" sz="1400" dirty="0"/>
              <a:t>. Un « 3ᵉ convoi » (environ 822 personnes) est explicitement réparti entre Souk el </a:t>
            </a:r>
            <a:r>
              <a:rPr lang="fr-FR" sz="1400" dirty="0" err="1"/>
              <a:t>Mitou</a:t>
            </a:r>
            <a:r>
              <a:rPr lang="fr-FR" sz="1400" dirty="0"/>
              <a:t>, Aïn </a:t>
            </a:r>
            <a:r>
              <a:rPr lang="fr-FR" sz="1400" dirty="0" err="1"/>
              <a:t>Tédelès</a:t>
            </a:r>
            <a:r>
              <a:rPr lang="fr-FR" sz="1400" dirty="0"/>
              <a:t> et Assi-</a:t>
            </a:r>
            <a:r>
              <a:rPr lang="fr-FR" sz="1400" dirty="0" err="1"/>
              <a:t>Mamèche</a:t>
            </a:r>
            <a:r>
              <a:rPr lang="fr-FR" sz="1400" dirty="0"/>
              <a:t> (Rivoli). L’implantation des centres de 1848 avance ainsi la frontière de colonisation dans un espace encore sous forte administration militaire, avec relais de bureaux arabes.</a:t>
            </a:r>
          </a:p>
          <a:p>
            <a:r>
              <a:rPr lang="fr-FR" sz="1400" dirty="0"/>
              <a:t>Un tiers des pionniers abandonne rapidement, remplacés par des agriculteurs plus expérimentés venus de la Drôme, du Gard, du Tarn, de l’Aveyron ou du Pas-de-Calais.</a:t>
            </a:r>
          </a:p>
          <a:p>
            <a:r>
              <a:rPr lang="fr-FR" sz="1400" dirty="0"/>
              <a:t>Un guide statistique de 1868 recense 418 Européens à Aïn </a:t>
            </a:r>
            <a:r>
              <a:rPr lang="fr-FR" sz="1400" dirty="0" err="1"/>
              <a:t>Tédelès</a:t>
            </a:r>
            <a:r>
              <a:rPr lang="fr-FR" sz="1400" dirty="0"/>
              <a:t> et 320 à Souk el </a:t>
            </a:r>
            <a:r>
              <a:rPr lang="fr-FR" sz="1400" dirty="0" err="1"/>
              <a:t>Mitou</a:t>
            </a:r>
            <a:r>
              <a:rPr lang="fr-FR" sz="1400" dirty="0"/>
              <a:t>. Ces chiffres attestent d’un peuplement modeste mais stable après les départs initiaux. Les premiers maires apparaissent en 1856 (Joseph Lallemand, 1856-1858) et en 1859 (François </a:t>
            </a:r>
            <a:r>
              <a:rPr lang="fr-FR" sz="1400" dirty="0" err="1"/>
              <a:t>Duchesnet</a:t>
            </a:r>
            <a:r>
              <a:rPr lang="fr-FR" sz="1400" dirty="0"/>
              <a:t>, 1859-1862). Un conseil municipal est donc en place dès la fin de la décennie.</a:t>
            </a:r>
          </a:p>
          <a:p>
            <a:r>
              <a:rPr lang="fr-FR" sz="1400" dirty="0"/>
              <a:t>Les colons vivent d’abord dans des huttes de bois, des tentes ou des gourbis, puis progressivement dans des maisons de pierre ; les constructions en dur n’apparaissent qu’après quelques récoltes. Les premiers hivers sont très durs : exposition au vent, manque d’abris, difficultés d’approvisionnement en eau. Un témoin rapporte que sa famille possédait 5 hectares de terres très dispersées ; la région était désertique et il n’y avait qu’une paire de bœufs pour plusieurs familles.</a:t>
            </a:r>
          </a:p>
        </p:txBody>
      </p:sp>
    </p:spTree>
    <p:extLst>
      <p:ext uri="{BB962C8B-B14F-4D97-AF65-F5344CB8AC3E}">
        <p14:creationId xmlns:p14="http://schemas.microsoft.com/office/powerpoint/2010/main" val="11688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95F4D-A096-EF56-9073-44370BB8D1E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B4AFB81-8FAB-4118-E895-E2A18E1BBD9D}"/>
              </a:ext>
            </a:extLst>
          </p:cNvPr>
          <p:cNvSpPr txBox="1"/>
          <p:nvPr/>
        </p:nvSpPr>
        <p:spPr>
          <a:xfrm>
            <a:off x="191386" y="151179"/>
            <a:ext cx="8589597" cy="5816977"/>
          </a:xfrm>
          <a:prstGeom prst="rect">
            <a:avLst/>
          </a:prstGeom>
          <a:noFill/>
        </p:spPr>
        <p:txBody>
          <a:bodyPr wrap="square">
            <a:spAutoFit/>
          </a:bodyPr>
          <a:lstStyle/>
          <a:p>
            <a:r>
              <a:rPr lang="fr-FR" sz="1200" dirty="0"/>
              <a:t>Fièvres palustres, dysenteries, choléras frappent durement les habitants. La quinine circule, mais de manière inégale. La province reste fortement militarisée : escortes, bordjs et bureaux arabes structurent l’espace. Des insurrections locales jalonnent les années 1850-1860 (dans l’arc Mostaganem–</a:t>
            </a:r>
            <a:r>
              <a:rPr lang="fr-FR" sz="1200" dirty="0" err="1"/>
              <a:t>Relizane</a:t>
            </a:r>
            <a:r>
              <a:rPr lang="fr-FR" sz="1200" dirty="0"/>
              <a:t>–Tiaret). Les synthèses sur « l’esprit public » indigène (1847–1870) confirment un climat tendu, aggravé par la cherté, les épidémies et les invasions acridiennes. Les incursions de pillards et l’insoumission des tribus du Dahra obligent les habitants à creuser une tranchée autour du village et à se réfugier dans une maison commune percée de meurtrières.</a:t>
            </a:r>
          </a:p>
          <a:p>
            <a:r>
              <a:rPr lang="fr-FR" sz="1200" dirty="0"/>
              <a:t>La proximité des marais et du fleuve Macta favorise les fièvres, le paludisme et le choléra. Dans un rapport de 1859, l’économiste Jules Duval décrit la colonie voisine de Saint-Denis-du-</a:t>
            </a:r>
            <a:r>
              <a:rPr lang="fr-FR" sz="1200" dirty="0" err="1"/>
              <a:t>Sig</a:t>
            </a:r>
            <a:r>
              <a:rPr lang="fr-FR" sz="1200" dirty="0"/>
              <a:t> : défrichements difficiles, eaux insalubres, fièvres endémiques, sécheresses et choléra. Ces remarques s’appliquent également à Aïn </a:t>
            </a:r>
            <a:r>
              <a:rPr lang="fr-FR" sz="1200" dirty="0" err="1"/>
              <a:t>Tédelès</a:t>
            </a:r>
            <a:r>
              <a:rPr lang="fr-FR" sz="1200" dirty="0"/>
              <a:t> et Souk el </a:t>
            </a:r>
            <a:r>
              <a:rPr lang="fr-FR" sz="1200" dirty="0" err="1"/>
              <a:t>Mitou</a:t>
            </a:r>
            <a:r>
              <a:rPr lang="fr-FR" sz="1200" dirty="0"/>
              <a:t>, soumis aux mêmes conditions climatiques. Les colons reçoivent un rationnement officiel (pain, viande, vin) jusqu’en 1850, mais après 1852 ils doivent subvenir eux-mêmes à leurs besoins. Beaucoup complètent leurs revenus en devenant </a:t>
            </a:r>
            <a:r>
              <a:rPr lang="fr-FR" sz="1200" b="1" dirty="0"/>
              <a:t>rouliers</a:t>
            </a:r>
            <a:r>
              <a:rPr lang="fr-FR" sz="1200" dirty="0"/>
              <a:t> (transporteurs) entre Mostaganem, </a:t>
            </a:r>
            <a:r>
              <a:rPr lang="fr-FR" sz="1200" dirty="0" err="1"/>
              <a:t>Relizane</a:t>
            </a:r>
            <a:r>
              <a:rPr lang="fr-FR" sz="1200" dirty="0"/>
              <a:t> et Tiaret.</a:t>
            </a:r>
          </a:p>
          <a:p>
            <a:r>
              <a:rPr lang="fr-FR" sz="1200" dirty="0"/>
              <a:t>Malgré ces conditions éprouvantes, les habitants organisent une fête en 1856, avec banquet et bal. Un chant est même composé pour célébrer l’harmonie entre colons. Cet événement marque l’émergence d’une identité communautaire.</a:t>
            </a:r>
          </a:p>
          <a:p>
            <a:r>
              <a:rPr lang="fr-FR" sz="1200" dirty="0"/>
              <a:t>Les lots initiaux de 8 à 12 hectares (certaines sources parlent de 4 à 5 hectares) nécessitent plusieurs années de défrichement. Dès 1858, une partie des colons demande l’agrandissement de leurs concessions. Les cultures débutent avec les céréales (blé dur, orge).</a:t>
            </a:r>
          </a:p>
          <a:p>
            <a:r>
              <a:rPr lang="fr-FR" sz="1200" dirty="0"/>
              <a:t>Un guide de 1868 indique qu’à Aïn </a:t>
            </a:r>
            <a:r>
              <a:rPr lang="fr-FR" sz="1200" dirty="0" err="1"/>
              <a:t>Tédelès</a:t>
            </a:r>
            <a:r>
              <a:rPr lang="fr-FR" sz="1200" dirty="0"/>
              <a:t> on produit et commercialise de la soie grège, du tabac, de la garance, de l’huile d’olives sauvages et du coton de Géorgie. La commune exporte aussi du sorgho, du miel, du kermès et du bois de thuya. À Souk el </a:t>
            </a:r>
            <a:r>
              <a:rPr lang="fr-FR" sz="1200" dirty="0" err="1"/>
              <a:t>Mitou</a:t>
            </a:r>
            <a:r>
              <a:rPr lang="fr-FR" sz="1200" dirty="0"/>
              <a:t>, l’activité est plus limitée : les 320 Européens cultivent surtout la garance, plante tinctoriale.</a:t>
            </a:r>
          </a:p>
          <a:p>
            <a:r>
              <a:rPr lang="fr-FR" sz="1200" dirty="0"/>
              <a:t>Le village ne possède à l’origine qu’une chapelle-hôpital, située près d’un ravin. En 1859, les colons obtiennent un terrain de 200 m² pour construire une véritable église, l’ancienne étant insalubre et sujette aux vols. Les terres, trop pauvres pour l’élevage, accueillent néanmoins vergers et vignes dès la fin des années 1850. Vers 1868, le guide mentionne la production d’huile d’olives sauvages, signe d’une diversification.</a:t>
            </a:r>
          </a:p>
          <a:p>
            <a:r>
              <a:rPr lang="fr-FR" sz="1200" dirty="0"/>
              <a:t>Malgré les pertes initiales, Aïn </a:t>
            </a:r>
            <a:r>
              <a:rPr lang="fr-FR" sz="1200" dirty="0" err="1"/>
              <a:t>Tédelès</a:t>
            </a:r>
            <a:r>
              <a:rPr lang="fr-FR" sz="1200" dirty="0"/>
              <a:t> et Souk el </a:t>
            </a:r>
            <a:r>
              <a:rPr lang="fr-FR" sz="1200" dirty="0" err="1"/>
              <a:t>Mitou</a:t>
            </a:r>
            <a:r>
              <a:rPr lang="fr-FR" sz="1200" dirty="0"/>
              <a:t> parviennent à maintenir leurs populations et à développer une économie de subsistance. Le passage au statut de commune de plein exercice en 1856-1857, puis l’arrivée d’un maire civil, montrent que l’État poursuit son projet de colonisation malgré les difficultés. Les cultures mentionnées dans le guide de 1868 (tabac, garance, coton) annoncent l’essor viticole qui transformera l’économie oranaise dans les années 1870. Les années 1866-1868 (invasions de sauterelles et famine) révèlent la fragilité de ces colonies, mais ces crises ne remettent pas en cause l’ancrage des familles restées sur place.</a:t>
            </a:r>
          </a:p>
          <a:p>
            <a:endParaRPr lang="fr-FR" sz="1200" dirty="0"/>
          </a:p>
        </p:txBody>
      </p:sp>
      <p:pic>
        <p:nvPicPr>
          <p:cNvPr id="1026" name="Picture 2" descr="Description de cette image, également commentée ci-après">
            <a:extLst>
              <a:ext uri="{FF2B5EF4-FFF2-40B4-BE49-F238E27FC236}">
                <a16:creationId xmlns:a16="http://schemas.microsoft.com/office/drawing/2014/main" id="{5AE28D9A-6C1D-0C1C-CFFC-76782DD1C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83" y="362689"/>
            <a:ext cx="3115248" cy="404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53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550EF07-1379-7FE3-463C-E143F9B4C500}"/>
              </a:ext>
            </a:extLst>
          </p:cNvPr>
          <p:cNvSpPr txBox="1"/>
          <p:nvPr/>
        </p:nvSpPr>
        <p:spPr>
          <a:xfrm>
            <a:off x="136634" y="136635"/>
            <a:ext cx="8912772" cy="923330"/>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err="1"/>
              <a:t>Sourk</a:t>
            </a:r>
            <a:r>
              <a:rPr lang="fr-FR" b="1" u="sng" dirty="0"/>
              <a:t> El </a:t>
            </a:r>
            <a:r>
              <a:rPr lang="fr-FR" b="1" u="sng" dirty="0" err="1"/>
              <a:t>Mitou</a:t>
            </a:r>
            <a:endParaRPr lang="fr-FR" b="1" u="sng" dirty="0"/>
          </a:p>
          <a:p>
            <a:r>
              <a:rPr lang="fr-FR" dirty="0"/>
              <a:t>Non Daté – Décennie 1860</a:t>
            </a:r>
          </a:p>
        </p:txBody>
      </p:sp>
      <p:pic>
        <p:nvPicPr>
          <p:cNvPr id="5" name="Image 4">
            <a:extLst>
              <a:ext uri="{FF2B5EF4-FFF2-40B4-BE49-F238E27FC236}">
                <a16:creationId xmlns:a16="http://schemas.microsoft.com/office/drawing/2014/main" id="{2AF644C9-4F20-FEDF-73BA-2F4EA50DC411}"/>
              </a:ext>
            </a:extLst>
          </p:cNvPr>
          <p:cNvPicPr>
            <a:picLocks noChangeAspect="1"/>
          </p:cNvPicPr>
          <p:nvPr/>
        </p:nvPicPr>
        <p:blipFill>
          <a:blip r:embed="rId2"/>
          <a:srcRect l="345" t="3500" r="7287" b="8252"/>
          <a:stretch/>
        </p:blipFill>
        <p:spPr>
          <a:xfrm>
            <a:off x="3719384" y="617838"/>
            <a:ext cx="7179276" cy="5968314"/>
          </a:xfrm>
          <a:prstGeom prst="rect">
            <a:avLst/>
          </a:prstGeom>
        </p:spPr>
      </p:pic>
    </p:spTree>
    <p:extLst>
      <p:ext uri="{BB962C8B-B14F-4D97-AF65-F5344CB8AC3E}">
        <p14:creationId xmlns:p14="http://schemas.microsoft.com/office/powerpoint/2010/main" val="10272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6DD84-BE63-727E-147A-3426470AD46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D64A8E8-9781-F82C-68C5-AD6B4742415D}"/>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err="1"/>
              <a:t>Sourk</a:t>
            </a:r>
            <a:r>
              <a:rPr lang="fr-FR" b="1" u="sng" dirty="0"/>
              <a:t> El </a:t>
            </a:r>
            <a:r>
              <a:rPr lang="fr-FR" b="1" u="sng" dirty="0" err="1"/>
              <a:t>Mitou</a:t>
            </a:r>
            <a:endParaRPr lang="fr-FR" b="1" u="sng" dirty="0"/>
          </a:p>
          <a:p>
            <a:r>
              <a:rPr lang="fr-FR" dirty="0"/>
              <a:t>Non Daté – Décennie 1860</a:t>
            </a:r>
          </a:p>
          <a:p>
            <a:r>
              <a:rPr lang="fr-FR" dirty="0"/>
              <a:t>Page : 169</a:t>
            </a:r>
          </a:p>
        </p:txBody>
      </p:sp>
      <p:sp>
        <p:nvSpPr>
          <p:cNvPr id="6" name="ZoneTexte 5">
            <a:extLst>
              <a:ext uri="{FF2B5EF4-FFF2-40B4-BE49-F238E27FC236}">
                <a16:creationId xmlns:a16="http://schemas.microsoft.com/office/drawing/2014/main" id="{7290AD60-A7BE-BAEF-43FD-EDB980BC8E4F}"/>
              </a:ext>
            </a:extLst>
          </p:cNvPr>
          <p:cNvSpPr txBox="1"/>
          <p:nvPr/>
        </p:nvSpPr>
        <p:spPr>
          <a:xfrm>
            <a:off x="136634" y="2828835"/>
            <a:ext cx="5163320" cy="923330"/>
          </a:xfrm>
          <a:prstGeom prst="rect">
            <a:avLst/>
          </a:prstGeom>
          <a:noFill/>
        </p:spPr>
        <p:txBody>
          <a:bodyPr wrap="square" rtlCol="0">
            <a:spAutoFit/>
          </a:bodyPr>
          <a:lstStyle/>
          <a:p>
            <a:r>
              <a:rPr lang="fr-FR" b="1" u="sng" dirty="0"/>
              <a:t>Propriétés de Jacques Pradel</a:t>
            </a:r>
          </a:p>
          <a:p>
            <a:r>
              <a:rPr lang="fr-FR" dirty="0"/>
              <a:t>2 Lots de Terrain à </a:t>
            </a:r>
            <a:r>
              <a:rPr lang="fr-FR" dirty="0" err="1"/>
              <a:t>Batir</a:t>
            </a:r>
            <a:r>
              <a:rPr lang="fr-FR" dirty="0"/>
              <a:t> dans le Village / N° 43 &amp; 44</a:t>
            </a:r>
          </a:p>
          <a:p>
            <a:r>
              <a:rPr lang="fr-FR" dirty="0"/>
              <a:t>Surface 6 + 6  ares (environ 1200m2)</a:t>
            </a:r>
          </a:p>
        </p:txBody>
      </p:sp>
      <p:pic>
        <p:nvPicPr>
          <p:cNvPr id="7" name="Image 6">
            <a:extLst>
              <a:ext uri="{FF2B5EF4-FFF2-40B4-BE49-F238E27FC236}">
                <a16:creationId xmlns:a16="http://schemas.microsoft.com/office/drawing/2014/main" id="{2FA5DB03-B867-8679-EFA2-443DBA2A1E42}"/>
              </a:ext>
            </a:extLst>
          </p:cNvPr>
          <p:cNvPicPr>
            <a:picLocks noChangeAspect="1"/>
          </p:cNvPicPr>
          <p:nvPr/>
        </p:nvPicPr>
        <p:blipFill>
          <a:blip r:embed="rId2"/>
          <a:srcRect r="6186"/>
          <a:stretch/>
        </p:blipFill>
        <p:spPr>
          <a:xfrm>
            <a:off x="5299954" y="591728"/>
            <a:ext cx="6608592" cy="6129637"/>
          </a:xfrm>
          <a:prstGeom prst="rect">
            <a:avLst/>
          </a:prstGeom>
        </p:spPr>
      </p:pic>
      <p:sp>
        <p:nvSpPr>
          <p:cNvPr id="3" name="Rectangle 2">
            <a:extLst>
              <a:ext uri="{FF2B5EF4-FFF2-40B4-BE49-F238E27FC236}">
                <a16:creationId xmlns:a16="http://schemas.microsoft.com/office/drawing/2014/main" id="{FEA0BCAB-A922-8B04-216F-18CF01D7F3B4}"/>
              </a:ext>
            </a:extLst>
          </p:cNvPr>
          <p:cNvSpPr/>
          <p:nvPr/>
        </p:nvSpPr>
        <p:spPr>
          <a:xfrm>
            <a:off x="5539239" y="5244036"/>
            <a:ext cx="6369307" cy="9761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246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49EA-C008-7EB3-64C6-1F49C36E81D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C51E332-3E6B-FEBB-AE4E-7CE4B4ACBCDD}"/>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err="1"/>
              <a:t>Sourk</a:t>
            </a:r>
            <a:r>
              <a:rPr lang="fr-FR" b="1" u="sng" dirty="0"/>
              <a:t> El </a:t>
            </a:r>
            <a:r>
              <a:rPr lang="fr-FR" b="1" u="sng" dirty="0" err="1"/>
              <a:t>Mitou</a:t>
            </a:r>
            <a:endParaRPr lang="fr-FR" b="1" u="sng" dirty="0"/>
          </a:p>
          <a:p>
            <a:r>
              <a:rPr lang="fr-FR" dirty="0"/>
              <a:t>Non Daté – Décennie 1860</a:t>
            </a:r>
          </a:p>
          <a:p>
            <a:r>
              <a:rPr lang="fr-FR" dirty="0"/>
              <a:t>Page : 173</a:t>
            </a:r>
          </a:p>
        </p:txBody>
      </p:sp>
      <p:sp>
        <p:nvSpPr>
          <p:cNvPr id="6" name="ZoneTexte 5">
            <a:extLst>
              <a:ext uri="{FF2B5EF4-FFF2-40B4-BE49-F238E27FC236}">
                <a16:creationId xmlns:a16="http://schemas.microsoft.com/office/drawing/2014/main" id="{87C1279B-FDE5-F3C1-4CE4-064F7B57C21C}"/>
              </a:ext>
            </a:extLst>
          </p:cNvPr>
          <p:cNvSpPr txBox="1"/>
          <p:nvPr/>
        </p:nvSpPr>
        <p:spPr>
          <a:xfrm>
            <a:off x="136634" y="2828835"/>
            <a:ext cx="3457904" cy="923330"/>
          </a:xfrm>
          <a:prstGeom prst="rect">
            <a:avLst/>
          </a:prstGeom>
          <a:noFill/>
        </p:spPr>
        <p:txBody>
          <a:bodyPr wrap="square" rtlCol="0">
            <a:spAutoFit/>
          </a:bodyPr>
          <a:lstStyle/>
          <a:p>
            <a:r>
              <a:rPr lang="fr-FR" b="1" u="sng" dirty="0"/>
              <a:t>Propriétés de Jacques Pradel</a:t>
            </a:r>
          </a:p>
          <a:p>
            <a:r>
              <a:rPr lang="fr-FR" dirty="0"/>
              <a:t>Un Jardin / N° 178</a:t>
            </a:r>
          </a:p>
          <a:p>
            <a:r>
              <a:rPr lang="fr-FR" dirty="0"/>
              <a:t>Surface environ 5,6 ares (560 m2)</a:t>
            </a:r>
          </a:p>
        </p:txBody>
      </p:sp>
      <p:pic>
        <p:nvPicPr>
          <p:cNvPr id="5" name="Image 4">
            <a:extLst>
              <a:ext uri="{FF2B5EF4-FFF2-40B4-BE49-F238E27FC236}">
                <a16:creationId xmlns:a16="http://schemas.microsoft.com/office/drawing/2014/main" id="{10BB6845-276A-614D-25FE-C6F5B5C9D663}"/>
              </a:ext>
            </a:extLst>
          </p:cNvPr>
          <p:cNvPicPr>
            <a:picLocks noChangeAspect="1"/>
          </p:cNvPicPr>
          <p:nvPr/>
        </p:nvPicPr>
        <p:blipFill>
          <a:blip r:embed="rId2"/>
          <a:stretch>
            <a:fillRect/>
          </a:stretch>
        </p:blipFill>
        <p:spPr>
          <a:xfrm>
            <a:off x="4025462" y="508580"/>
            <a:ext cx="7341476" cy="6336682"/>
          </a:xfrm>
          <a:prstGeom prst="rect">
            <a:avLst/>
          </a:prstGeom>
        </p:spPr>
      </p:pic>
      <p:sp>
        <p:nvSpPr>
          <p:cNvPr id="3" name="Rectangle 2">
            <a:extLst>
              <a:ext uri="{FF2B5EF4-FFF2-40B4-BE49-F238E27FC236}">
                <a16:creationId xmlns:a16="http://schemas.microsoft.com/office/drawing/2014/main" id="{71D10D10-70AA-2681-1A5A-77C454350F79}"/>
              </a:ext>
            </a:extLst>
          </p:cNvPr>
          <p:cNvSpPr/>
          <p:nvPr/>
        </p:nvSpPr>
        <p:spPr>
          <a:xfrm>
            <a:off x="4025462" y="6169572"/>
            <a:ext cx="7859110" cy="6679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171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58B2-1CFD-719D-48B1-B1452C8AF97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0FFCAFF-9FA0-6034-FD5D-AF469E40819F}"/>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err="1"/>
              <a:t>Sourk</a:t>
            </a:r>
            <a:r>
              <a:rPr lang="fr-FR" b="1" u="sng" dirty="0"/>
              <a:t> El </a:t>
            </a:r>
            <a:r>
              <a:rPr lang="fr-FR" b="1" u="sng" dirty="0" err="1"/>
              <a:t>Mitou</a:t>
            </a:r>
            <a:endParaRPr lang="fr-FR" b="1" u="sng" dirty="0"/>
          </a:p>
          <a:p>
            <a:r>
              <a:rPr lang="fr-FR" dirty="0"/>
              <a:t>Non Daté – Décennie 1860</a:t>
            </a:r>
          </a:p>
          <a:p>
            <a:r>
              <a:rPr lang="fr-FR" dirty="0"/>
              <a:t>Page : 180</a:t>
            </a:r>
          </a:p>
        </p:txBody>
      </p:sp>
      <p:sp>
        <p:nvSpPr>
          <p:cNvPr id="6" name="ZoneTexte 5">
            <a:extLst>
              <a:ext uri="{FF2B5EF4-FFF2-40B4-BE49-F238E27FC236}">
                <a16:creationId xmlns:a16="http://schemas.microsoft.com/office/drawing/2014/main" id="{C3D458B0-267A-B20A-15FE-6A674F09DD1E}"/>
              </a:ext>
            </a:extLst>
          </p:cNvPr>
          <p:cNvSpPr txBox="1"/>
          <p:nvPr/>
        </p:nvSpPr>
        <p:spPr>
          <a:xfrm>
            <a:off x="136634" y="2828835"/>
            <a:ext cx="8912772" cy="923330"/>
          </a:xfrm>
          <a:prstGeom prst="rect">
            <a:avLst/>
          </a:prstGeom>
          <a:noFill/>
        </p:spPr>
        <p:txBody>
          <a:bodyPr wrap="square" rtlCol="0">
            <a:spAutoFit/>
          </a:bodyPr>
          <a:lstStyle/>
          <a:p>
            <a:r>
              <a:rPr lang="fr-FR" b="1" u="sng" dirty="0"/>
              <a:t>Propriétés de Jacques Pradel</a:t>
            </a:r>
          </a:p>
          <a:p>
            <a:r>
              <a:rPr lang="fr-FR" dirty="0"/>
              <a:t>Une terre agricole / N° 415</a:t>
            </a:r>
          </a:p>
          <a:p>
            <a:r>
              <a:rPr lang="fr-FR" dirty="0"/>
              <a:t>Surface environ 1 ha</a:t>
            </a:r>
          </a:p>
        </p:txBody>
      </p:sp>
      <p:pic>
        <p:nvPicPr>
          <p:cNvPr id="2" name="Image 1">
            <a:extLst>
              <a:ext uri="{FF2B5EF4-FFF2-40B4-BE49-F238E27FC236}">
                <a16:creationId xmlns:a16="http://schemas.microsoft.com/office/drawing/2014/main" id="{0E438026-2818-3D23-53E4-DEF21066259A}"/>
              </a:ext>
            </a:extLst>
          </p:cNvPr>
          <p:cNvPicPr>
            <a:picLocks noChangeAspect="1"/>
          </p:cNvPicPr>
          <p:nvPr/>
        </p:nvPicPr>
        <p:blipFill>
          <a:blip r:embed="rId2"/>
          <a:stretch>
            <a:fillRect/>
          </a:stretch>
        </p:blipFill>
        <p:spPr>
          <a:xfrm>
            <a:off x="3681248" y="1217860"/>
            <a:ext cx="7772400" cy="1381760"/>
          </a:xfrm>
          <a:prstGeom prst="rect">
            <a:avLst/>
          </a:prstGeom>
        </p:spPr>
      </p:pic>
      <p:sp>
        <p:nvSpPr>
          <p:cNvPr id="3" name="Rectangle 2">
            <a:extLst>
              <a:ext uri="{FF2B5EF4-FFF2-40B4-BE49-F238E27FC236}">
                <a16:creationId xmlns:a16="http://schemas.microsoft.com/office/drawing/2014/main" id="{F9E3A119-4484-7F44-8880-A36322E01E75}"/>
              </a:ext>
            </a:extLst>
          </p:cNvPr>
          <p:cNvSpPr/>
          <p:nvPr/>
        </p:nvSpPr>
        <p:spPr>
          <a:xfrm>
            <a:off x="3594538" y="1738044"/>
            <a:ext cx="7859110" cy="9761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BE3FB56-FCB4-40DF-8409-EBEA450DEFAF}"/>
              </a:ext>
            </a:extLst>
          </p:cNvPr>
          <p:cNvPicPr>
            <a:picLocks noChangeAspect="1"/>
          </p:cNvPicPr>
          <p:nvPr/>
        </p:nvPicPr>
        <p:blipFill>
          <a:blip r:embed="rId3"/>
          <a:stretch>
            <a:fillRect/>
          </a:stretch>
        </p:blipFill>
        <p:spPr>
          <a:xfrm>
            <a:off x="2432469" y="0"/>
            <a:ext cx="7327061" cy="6858000"/>
          </a:xfrm>
          <a:prstGeom prst="rect">
            <a:avLst/>
          </a:prstGeom>
        </p:spPr>
      </p:pic>
    </p:spTree>
    <p:extLst>
      <p:ext uri="{BB962C8B-B14F-4D97-AF65-F5344CB8AC3E}">
        <p14:creationId xmlns:p14="http://schemas.microsoft.com/office/powerpoint/2010/main" val="308811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92A2-867E-C473-E58F-F97BBA88A3F8}"/>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26EC1700-E34E-0DEA-F09C-D07795A2A4A7}"/>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a:t>Aïn </a:t>
            </a:r>
            <a:r>
              <a:rPr lang="fr-FR" b="1" u="sng" dirty="0" err="1"/>
              <a:t>Tédèles</a:t>
            </a:r>
            <a:endParaRPr lang="fr-FR" b="1" u="sng" dirty="0"/>
          </a:p>
          <a:p>
            <a:r>
              <a:rPr lang="fr-FR" dirty="0"/>
              <a:t>Non Daté – Décennie 1860</a:t>
            </a:r>
          </a:p>
          <a:p>
            <a:r>
              <a:rPr lang="fr-FR" dirty="0"/>
              <a:t>Page : 44</a:t>
            </a:r>
          </a:p>
        </p:txBody>
      </p:sp>
      <p:sp>
        <p:nvSpPr>
          <p:cNvPr id="6" name="ZoneTexte 5">
            <a:extLst>
              <a:ext uri="{FF2B5EF4-FFF2-40B4-BE49-F238E27FC236}">
                <a16:creationId xmlns:a16="http://schemas.microsoft.com/office/drawing/2014/main" id="{733FDEE0-C0E4-7064-A149-81BB95AD62BC}"/>
              </a:ext>
            </a:extLst>
          </p:cNvPr>
          <p:cNvSpPr txBox="1"/>
          <p:nvPr/>
        </p:nvSpPr>
        <p:spPr>
          <a:xfrm>
            <a:off x="136634" y="2828835"/>
            <a:ext cx="4435366" cy="1477328"/>
          </a:xfrm>
          <a:prstGeom prst="rect">
            <a:avLst/>
          </a:prstGeom>
          <a:noFill/>
        </p:spPr>
        <p:txBody>
          <a:bodyPr wrap="square" rtlCol="0">
            <a:spAutoFit/>
          </a:bodyPr>
          <a:lstStyle/>
          <a:p>
            <a:r>
              <a:rPr lang="fr-FR" b="1" u="sng" dirty="0"/>
              <a:t>Propriétés de Pierre Mage</a:t>
            </a:r>
          </a:p>
          <a:p>
            <a:r>
              <a:rPr lang="fr-FR" dirty="0"/>
              <a:t>Maison / N° 10</a:t>
            </a:r>
          </a:p>
          <a:p>
            <a:r>
              <a:rPr lang="fr-FR" dirty="0"/>
              <a:t>Surface environ 600m2</a:t>
            </a:r>
          </a:p>
          <a:p>
            <a:endParaRPr lang="fr-FR" dirty="0"/>
          </a:p>
          <a:p>
            <a:r>
              <a:rPr lang="fr-FR" dirty="0"/>
              <a:t>Arrivée en Algérie le 9 janvier 1856</a:t>
            </a:r>
          </a:p>
        </p:txBody>
      </p:sp>
      <p:pic>
        <p:nvPicPr>
          <p:cNvPr id="5" name="Image 4">
            <a:extLst>
              <a:ext uri="{FF2B5EF4-FFF2-40B4-BE49-F238E27FC236}">
                <a16:creationId xmlns:a16="http://schemas.microsoft.com/office/drawing/2014/main" id="{B5085135-CC25-D46B-7C61-7E5822E23FA0}"/>
              </a:ext>
            </a:extLst>
          </p:cNvPr>
          <p:cNvPicPr>
            <a:picLocks noChangeAspect="1"/>
          </p:cNvPicPr>
          <p:nvPr/>
        </p:nvPicPr>
        <p:blipFill>
          <a:blip r:embed="rId2"/>
          <a:stretch>
            <a:fillRect/>
          </a:stretch>
        </p:blipFill>
        <p:spPr>
          <a:xfrm>
            <a:off x="5177928" y="492018"/>
            <a:ext cx="6275720" cy="5873964"/>
          </a:xfrm>
          <a:prstGeom prst="rect">
            <a:avLst/>
          </a:prstGeom>
        </p:spPr>
      </p:pic>
      <p:sp>
        <p:nvSpPr>
          <p:cNvPr id="3" name="Rectangle 2">
            <a:extLst>
              <a:ext uri="{FF2B5EF4-FFF2-40B4-BE49-F238E27FC236}">
                <a16:creationId xmlns:a16="http://schemas.microsoft.com/office/drawing/2014/main" id="{D5C28DAF-7C56-0B11-8DE2-5DE46495835D}"/>
              </a:ext>
            </a:extLst>
          </p:cNvPr>
          <p:cNvSpPr/>
          <p:nvPr/>
        </p:nvSpPr>
        <p:spPr>
          <a:xfrm>
            <a:off x="5299113" y="5563518"/>
            <a:ext cx="5927076" cy="6567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6217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C1AD2-1A6E-8D2A-5A8F-626295B69D4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81966A4-4A54-FD86-DE2B-B8E035987F6A}"/>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a:t>Aïn </a:t>
            </a:r>
            <a:r>
              <a:rPr lang="fr-FR" b="1" u="sng" dirty="0" err="1"/>
              <a:t>Tédèles</a:t>
            </a:r>
            <a:endParaRPr lang="fr-FR" b="1" u="sng" dirty="0"/>
          </a:p>
          <a:p>
            <a:r>
              <a:rPr lang="fr-FR" dirty="0"/>
              <a:t>Non Daté – Décennie 1860</a:t>
            </a:r>
          </a:p>
          <a:p>
            <a:r>
              <a:rPr lang="fr-FR" dirty="0"/>
              <a:t>Page : 52</a:t>
            </a:r>
          </a:p>
        </p:txBody>
      </p:sp>
      <p:sp>
        <p:nvSpPr>
          <p:cNvPr id="6" name="ZoneTexte 5">
            <a:extLst>
              <a:ext uri="{FF2B5EF4-FFF2-40B4-BE49-F238E27FC236}">
                <a16:creationId xmlns:a16="http://schemas.microsoft.com/office/drawing/2014/main" id="{76E642DB-5AF2-DB2B-95F3-AED3E11202C7}"/>
              </a:ext>
            </a:extLst>
          </p:cNvPr>
          <p:cNvSpPr txBox="1"/>
          <p:nvPr/>
        </p:nvSpPr>
        <p:spPr>
          <a:xfrm>
            <a:off x="157654" y="2593117"/>
            <a:ext cx="4435366" cy="1477328"/>
          </a:xfrm>
          <a:prstGeom prst="rect">
            <a:avLst/>
          </a:prstGeom>
          <a:noFill/>
        </p:spPr>
        <p:txBody>
          <a:bodyPr wrap="square" rtlCol="0">
            <a:spAutoFit/>
          </a:bodyPr>
          <a:lstStyle/>
          <a:p>
            <a:r>
              <a:rPr lang="fr-FR" b="1" u="sng" dirty="0"/>
              <a:t>Propriétés de Pierre Mage</a:t>
            </a:r>
          </a:p>
          <a:p>
            <a:r>
              <a:rPr lang="fr-FR" dirty="0"/>
              <a:t>Jardin / N° 244</a:t>
            </a:r>
          </a:p>
          <a:p>
            <a:r>
              <a:rPr lang="fr-FR" dirty="0"/>
              <a:t>Surface environ 1600m2</a:t>
            </a:r>
          </a:p>
          <a:p>
            <a:endParaRPr lang="fr-FR" dirty="0"/>
          </a:p>
          <a:p>
            <a:r>
              <a:rPr lang="fr-FR" dirty="0"/>
              <a:t>Arrivée en Algérie le 9 janvier 1856</a:t>
            </a:r>
          </a:p>
        </p:txBody>
      </p:sp>
      <p:pic>
        <p:nvPicPr>
          <p:cNvPr id="2" name="Image 1">
            <a:extLst>
              <a:ext uri="{FF2B5EF4-FFF2-40B4-BE49-F238E27FC236}">
                <a16:creationId xmlns:a16="http://schemas.microsoft.com/office/drawing/2014/main" id="{C0006E4A-04DE-517E-A9A5-336405DB6632}"/>
              </a:ext>
            </a:extLst>
          </p:cNvPr>
          <p:cNvPicPr>
            <a:picLocks noChangeAspect="1"/>
          </p:cNvPicPr>
          <p:nvPr/>
        </p:nvPicPr>
        <p:blipFill>
          <a:blip r:embed="rId2"/>
          <a:stretch>
            <a:fillRect/>
          </a:stretch>
        </p:blipFill>
        <p:spPr>
          <a:xfrm>
            <a:off x="4865050" y="525126"/>
            <a:ext cx="7169296" cy="6229290"/>
          </a:xfrm>
          <a:prstGeom prst="rect">
            <a:avLst/>
          </a:prstGeom>
        </p:spPr>
      </p:pic>
      <p:sp>
        <p:nvSpPr>
          <p:cNvPr id="3" name="Rectangle 2">
            <a:extLst>
              <a:ext uri="{FF2B5EF4-FFF2-40B4-BE49-F238E27FC236}">
                <a16:creationId xmlns:a16="http://schemas.microsoft.com/office/drawing/2014/main" id="{A1BE1BD8-CE81-AB68-9A33-37FFBC171F62}"/>
              </a:ext>
            </a:extLst>
          </p:cNvPr>
          <p:cNvSpPr/>
          <p:nvPr/>
        </p:nvSpPr>
        <p:spPr>
          <a:xfrm>
            <a:off x="5244028" y="5321147"/>
            <a:ext cx="6790317" cy="6567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8431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F7B8-3D96-DE34-7D72-6F9F03970A9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03381E0-AFE5-6917-95B9-F367AF706375}"/>
              </a:ext>
            </a:extLst>
          </p:cNvPr>
          <p:cNvPicPr>
            <a:picLocks noChangeAspect="1"/>
          </p:cNvPicPr>
          <p:nvPr/>
        </p:nvPicPr>
        <p:blipFill>
          <a:blip r:embed="rId2"/>
          <a:stretch>
            <a:fillRect/>
          </a:stretch>
        </p:blipFill>
        <p:spPr>
          <a:xfrm>
            <a:off x="5315637" y="577650"/>
            <a:ext cx="6228456" cy="5411809"/>
          </a:xfrm>
          <a:prstGeom prst="rect">
            <a:avLst/>
          </a:prstGeom>
        </p:spPr>
      </p:pic>
      <p:sp>
        <p:nvSpPr>
          <p:cNvPr id="4" name="ZoneTexte 3">
            <a:extLst>
              <a:ext uri="{FF2B5EF4-FFF2-40B4-BE49-F238E27FC236}">
                <a16:creationId xmlns:a16="http://schemas.microsoft.com/office/drawing/2014/main" id="{1CBD7C94-8004-E245-FA5F-A15F610989EC}"/>
              </a:ext>
            </a:extLst>
          </p:cNvPr>
          <p:cNvSpPr txBox="1"/>
          <p:nvPr/>
        </p:nvSpPr>
        <p:spPr>
          <a:xfrm>
            <a:off x="136634" y="136635"/>
            <a:ext cx="8912772" cy="1200329"/>
          </a:xfrm>
          <a:prstGeom prst="rect">
            <a:avLst/>
          </a:prstGeom>
          <a:noFill/>
        </p:spPr>
        <p:txBody>
          <a:bodyPr wrap="square" rtlCol="0">
            <a:spAutoFit/>
          </a:bodyPr>
          <a:lstStyle/>
          <a:p>
            <a:r>
              <a:rPr lang="fr-FR" dirty="0"/>
              <a:t>Document – Arrondissement de Mostaganem – Cote ANOM : 92 MM3 – Non Daté</a:t>
            </a:r>
          </a:p>
          <a:p>
            <a:r>
              <a:rPr lang="fr-FR" dirty="0"/>
              <a:t>Territoire de </a:t>
            </a:r>
            <a:r>
              <a:rPr lang="fr-FR" b="1" u="sng" dirty="0"/>
              <a:t>Aïn </a:t>
            </a:r>
            <a:r>
              <a:rPr lang="fr-FR" b="1" u="sng" dirty="0" err="1"/>
              <a:t>Tédèles</a:t>
            </a:r>
            <a:endParaRPr lang="fr-FR" b="1" u="sng" dirty="0"/>
          </a:p>
          <a:p>
            <a:r>
              <a:rPr lang="fr-FR" dirty="0"/>
              <a:t>Non Daté – Décennie 1860</a:t>
            </a:r>
          </a:p>
          <a:p>
            <a:r>
              <a:rPr lang="fr-FR" dirty="0"/>
              <a:t>Page : 59 &amp;64</a:t>
            </a:r>
          </a:p>
        </p:txBody>
      </p:sp>
      <p:sp>
        <p:nvSpPr>
          <p:cNvPr id="6" name="ZoneTexte 5">
            <a:extLst>
              <a:ext uri="{FF2B5EF4-FFF2-40B4-BE49-F238E27FC236}">
                <a16:creationId xmlns:a16="http://schemas.microsoft.com/office/drawing/2014/main" id="{39C202A3-E5ED-4584-86A6-D12FD3DDD34B}"/>
              </a:ext>
            </a:extLst>
          </p:cNvPr>
          <p:cNvSpPr txBox="1"/>
          <p:nvPr/>
        </p:nvSpPr>
        <p:spPr>
          <a:xfrm>
            <a:off x="157654" y="2593117"/>
            <a:ext cx="4435366" cy="1477328"/>
          </a:xfrm>
          <a:prstGeom prst="rect">
            <a:avLst/>
          </a:prstGeom>
          <a:noFill/>
        </p:spPr>
        <p:txBody>
          <a:bodyPr wrap="square" rtlCol="0">
            <a:spAutoFit/>
          </a:bodyPr>
          <a:lstStyle/>
          <a:p>
            <a:r>
              <a:rPr lang="fr-FR" b="1" u="sng" dirty="0"/>
              <a:t>Propriétés de Pierre Mage</a:t>
            </a:r>
          </a:p>
          <a:p>
            <a:r>
              <a:rPr lang="fr-FR" dirty="0"/>
              <a:t>Terre / N° 471bis &amp; 646</a:t>
            </a:r>
          </a:p>
          <a:p>
            <a:r>
              <a:rPr lang="fr-FR" dirty="0"/>
              <a:t>Surface environ 2,8 + 0,6  Hectares</a:t>
            </a:r>
          </a:p>
          <a:p>
            <a:endParaRPr lang="fr-FR" dirty="0"/>
          </a:p>
          <a:p>
            <a:r>
              <a:rPr lang="fr-FR" dirty="0"/>
              <a:t>Arrivée en Algérie le 9 janvier 1856</a:t>
            </a:r>
          </a:p>
        </p:txBody>
      </p:sp>
      <p:sp>
        <p:nvSpPr>
          <p:cNvPr id="3" name="Rectangle 2">
            <a:extLst>
              <a:ext uri="{FF2B5EF4-FFF2-40B4-BE49-F238E27FC236}">
                <a16:creationId xmlns:a16="http://schemas.microsoft.com/office/drawing/2014/main" id="{F48FAA51-E454-482F-2088-2B529E854D4D}"/>
              </a:ext>
            </a:extLst>
          </p:cNvPr>
          <p:cNvSpPr/>
          <p:nvPr/>
        </p:nvSpPr>
        <p:spPr>
          <a:xfrm>
            <a:off x="5034706" y="2489728"/>
            <a:ext cx="6790317" cy="6567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2529B20-C0D9-4185-FE7C-BFFEE3421AE7}"/>
              </a:ext>
            </a:extLst>
          </p:cNvPr>
          <p:cNvPicPr>
            <a:picLocks noChangeAspect="1"/>
          </p:cNvPicPr>
          <p:nvPr/>
        </p:nvPicPr>
        <p:blipFill>
          <a:blip r:embed="rId3"/>
          <a:stretch>
            <a:fillRect/>
          </a:stretch>
        </p:blipFill>
        <p:spPr>
          <a:xfrm>
            <a:off x="5315637" y="5278372"/>
            <a:ext cx="6137313" cy="1465268"/>
          </a:xfrm>
          <a:prstGeom prst="rect">
            <a:avLst/>
          </a:prstGeom>
        </p:spPr>
      </p:pic>
      <p:sp>
        <p:nvSpPr>
          <p:cNvPr id="8" name="Rectangle 7">
            <a:extLst>
              <a:ext uri="{FF2B5EF4-FFF2-40B4-BE49-F238E27FC236}">
                <a16:creationId xmlns:a16="http://schemas.microsoft.com/office/drawing/2014/main" id="{65FC6088-11C8-56C5-9005-799DFA1FD299}"/>
              </a:ext>
            </a:extLst>
          </p:cNvPr>
          <p:cNvSpPr/>
          <p:nvPr/>
        </p:nvSpPr>
        <p:spPr>
          <a:xfrm>
            <a:off x="4989134" y="6022499"/>
            <a:ext cx="6790317" cy="6567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496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A570-B093-8473-CC84-94569A3DD83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8DCB506-B0D9-A5C0-2BC9-C6AAAEEE0DCF}"/>
              </a:ext>
            </a:extLst>
          </p:cNvPr>
          <p:cNvSpPr txBox="1"/>
          <p:nvPr/>
        </p:nvSpPr>
        <p:spPr>
          <a:xfrm>
            <a:off x="852072" y="325241"/>
            <a:ext cx="8263621" cy="6186309"/>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pPr algn="l"/>
            <a:r>
              <a:rPr lang="fr-FR" sz="3600" dirty="0"/>
              <a:t>1745 &gt; 1855 – Ambialet (</a:t>
            </a:r>
            <a:r>
              <a:rPr lang="fr-FR" sz="3600" dirty="0" err="1"/>
              <a:t>Laussarié</a:t>
            </a:r>
            <a:r>
              <a:rPr lang="fr-FR" sz="3600" dirty="0"/>
              <a:t>)</a:t>
            </a:r>
          </a:p>
          <a:p>
            <a:pPr algn="l"/>
            <a:endParaRPr lang="fr-FR" sz="3600" dirty="0"/>
          </a:p>
          <a:p>
            <a:pPr algn="l"/>
            <a:endParaRPr lang="fr-FR" sz="3600" dirty="0"/>
          </a:p>
          <a:p>
            <a:pPr algn="l"/>
            <a:endParaRPr lang="fr-FR" sz="3600" dirty="0"/>
          </a:p>
          <a:p>
            <a:pPr algn="l"/>
            <a:endParaRPr lang="fr-FR" sz="3600" dirty="0"/>
          </a:p>
          <a:p>
            <a:pPr algn="l"/>
            <a:endParaRPr lang="fr-FR" sz="3600" dirty="0"/>
          </a:p>
          <a:p>
            <a:pPr algn="l"/>
            <a:r>
              <a:rPr lang="fr-FR" sz="3600" dirty="0"/>
              <a:t>1855 - Départ Pour L’Algérie</a:t>
            </a:r>
          </a:p>
          <a:p>
            <a:pPr algn="l"/>
            <a:r>
              <a:rPr lang="fr-FR" sz="3600" dirty="0"/>
              <a:t>1856 &gt; 1866 –Bellevue (</a:t>
            </a:r>
            <a:r>
              <a:rPr lang="fr-FR" sz="3600" dirty="0" err="1"/>
              <a:t>Sourk</a:t>
            </a:r>
            <a:r>
              <a:rPr lang="fr-FR" sz="3600" dirty="0"/>
              <a:t> El </a:t>
            </a:r>
            <a:r>
              <a:rPr lang="fr-FR" sz="3600" dirty="0" err="1"/>
              <a:t>Mitou</a:t>
            </a:r>
            <a:r>
              <a:rPr lang="fr-FR" sz="3600" dirty="0"/>
              <a:t>)</a:t>
            </a:r>
          </a:p>
          <a:p>
            <a:pPr algn="l"/>
            <a:r>
              <a:rPr lang="fr-FR" sz="3600" dirty="0"/>
              <a:t>1866 &gt; 1880 – Tiaret (</a:t>
            </a:r>
            <a:r>
              <a:rPr lang="fr-FR" sz="3600" dirty="0" err="1"/>
              <a:t>Temda</a:t>
            </a:r>
            <a:r>
              <a:rPr lang="fr-FR" sz="3600" dirty="0"/>
              <a:t>)</a:t>
            </a:r>
          </a:p>
          <a:p>
            <a:pPr algn="l"/>
            <a:r>
              <a:rPr lang="fr-FR" sz="3600" dirty="0"/>
              <a:t>1880 &gt; 1895 – </a:t>
            </a:r>
            <a:r>
              <a:rPr lang="fr-FR" sz="3600" dirty="0" err="1"/>
              <a:t>Guertoufa</a:t>
            </a:r>
            <a:endParaRPr lang="fr-FR" sz="3600" dirty="0"/>
          </a:p>
          <a:p>
            <a:pPr algn="l"/>
            <a:r>
              <a:rPr lang="fr-FR" sz="3600" dirty="0"/>
              <a:t>1895 &gt; 1962 – Diderot (Oued Lili)</a:t>
            </a:r>
          </a:p>
        </p:txBody>
      </p:sp>
      <p:cxnSp>
        <p:nvCxnSpPr>
          <p:cNvPr id="14" name="Connecteur droit 13">
            <a:extLst>
              <a:ext uri="{FF2B5EF4-FFF2-40B4-BE49-F238E27FC236}">
                <a16:creationId xmlns:a16="http://schemas.microsoft.com/office/drawing/2014/main" id="{CC4F26EB-12E8-AB88-F161-5652DE27EBC4}"/>
              </a:ext>
            </a:extLst>
          </p:cNvPr>
          <p:cNvCxnSpPr>
            <a:cxnSpLocks/>
          </p:cNvCxnSpPr>
          <p:nvPr/>
        </p:nvCxnSpPr>
        <p:spPr>
          <a:xfrm>
            <a:off x="762000" y="301626"/>
            <a:ext cx="1120588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2A25EBE5-9522-85A4-DB55-89BD72206A1E}"/>
              </a:ext>
            </a:extLst>
          </p:cNvPr>
          <p:cNvCxnSpPr>
            <a:cxnSpLocks/>
          </p:cNvCxnSpPr>
          <p:nvPr/>
        </p:nvCxnSpPr>
        <p:spPr>
          <a:xfrm>
            <a:off x="852072" y="3681320"/>
            <a:ext cx="1120588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47F5D802-EBFE-701C-85DF-3E7E1E68487C}"/>
              </a:ext>
            </a:extLst>
          </p:cNvPr>
          <p:cNvCxnSpPr>
            <a:cxnSpLocks/>
          </p:cNvCxnSpPr>
          <p:nvPr/>
        </p:nvCxnSpPr>
        <p:spPr>
          <a:xfrm>
            <a:off x="852072" y="4735683"/>
            <a:ext cx="1120588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6805465A-EAE7-29D7-800E-6F4338BF298E}"/>
              </a:ext>
            </a:extLst>
          </p:cNvPr>
          <p:cNvCxnSpPr>
            <a:cxnSpLocks/>
          </p:cNvCxnSpPr>
          <p:nvPr/>
        </p:nvCxnSpPr>
        <p:spPr>
          <a:xfrm>
            <a:off x="852072" y="5831542"/>
            <a:ext cx="1120588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EFF5134C-6D2F-5D16-B436-441A1717C3CC}"/>
              </a:ext>
            </a:extLst>
          </p:cNvPr>
          <p:cNvSpPr txBox="1"/>
          <p:nvPr/>
        </p:nvSpPr>
        <p:spPr>
          <a:xfrm rot="16200000">
            <a:off x="9996118" y="3748676"/>
            <a:ext cx="1604683"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Jacques I</a:t>
            </a:r>
          </a:p>
        </p:txBody>
      </p:sp>
      <p:sp>
        <p:nvSpPr>
          <p:cNvPr id="4" name="ZoneTexte 3">
            <a:extLst>
              <a:ext uri="{FF2B5EF4-FFF2-40B4-BE49-F238E27FC236}">
                <a16:creationId xmlns:a16="http://schemas.microsoft.com/office/drawing/2014/main" id="{6F322286-346E-265E-5DD9-97B952022628}"/>
              </a:ext>
            </a:extLst>
          </p:cNvPr>
          <p:cNvSpPr txBox="1"/>
          <p:nvPr/>
        </p:nvSpPr>
        <p:spPr>
          <a:xfrm rot="16200000">
            <a:off x="10520463" y="4551017"/>
            <a:ext cx="1434353"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Louis I</a:t>
            </a:r>
          </a:p>
        </p:txBody>
      </p:sp>
      <p:sp>
        <p:nvSpPr>
          <p:cNvPr id="5" name="ZoneTexte 4">
            <a:extLst>
              <a:ext uri="{FF2B5EF4-FFF2-40B4-BE49-F238E27FC236}">
                <a16:creationId xmlns:a16="http://schemas.microsoft.com/office/drawing/2014/main" id="{86569E43-3EE1-F993-258A-787164D997FD}"/>
              </a:ext>
            </a:extLst>
          </p:cNvPr>
          <p:cNvSpPr txBox="1"/>
          <p:nvPr/>
        </p:nvSpPr>
        <p:spPr>
          <a:xfrm rot="16200000">
            <a:off x="11055726" y="5738765"/>
            <a:ext cx="1250575"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Louis II</a:t>
            </a:r>
          </a:p>
        </p:txBody>
      </p:sp>
      <p:sp>
        <p:nvSpPr>
          <p:cNvPr id="7" name="ZoneTexte 6">
            <a:extLst>
              <a:ext uri="{FF2B5EF4-FFF2-40B4-BE49-F238E27FC236}">
                <a16:creationId xmlns:a16="http://schemas.microsoft.com/office/drawing/2014/main" id="{FD0AEF68-0761-A110-4E36-3C1850F4C03A}"/>
              </a:ext>
            </a:extLst>
          </p:cNvPr>
          <p:cNvSpPr txBox="1"/>
          <p:nvPr/>
        </p:nvSpPr>
        <p:spPr>
          <a:xfrm rot="16200000">
            <a:off x="9556939" y="2538443"/>
            <a:ext cx="1604683"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Barthelemy</a:t>
            </a:r>
          </a:p>
        </p:txBody>
      </p:sp>
      <p:sp>
        <p:nvSpPr>
          <p:cNvPr id="8" name="ZoneTexte 7">
            <a:extLst>
              <a:ext uri="{FF2B5EF4-FFF2-40B4-BE49-F238E27FC236}">
                <a16:creationId xmlns:a16="http://schemas.microsoft.com/office/drawing/2014/main" id="{973230BB-122A-F340-2D25-8565C8557CFA}"/>
              </a:ext>
            </a:extLst>
          </p:cNvPr>
          <p:cNvSpPr txBox="1"/>
          <p:nvPr/>
        </p:nvSpPr>
        <p:spPr>
          <a:xfrm rot="16200000">
            <a:off x="9111513" y="1577054"/>
            <a:ext cx="1604683"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Jean Pierre</a:t>
            </a:r>
          </a:p>
        </p:txBody>
      </p:sp>
      <p:sp>
        <p:nvSpPr>
          <p:cNvPr id="9" name="ZoneTexte 8">
            <a:extLst>
              <a:ext uri="{FF2B5EF4-FFF2-40B4-BE49-F238E27FC236}">
                <a16:creationId xmlns:a16="http://schemas.microsoft.com/office/drawing/2014/main" id="{2D761FA9-8283-3B16-71D7-96B559C3EA1A}"/>
              </a:ext>
            </a:extLst>
          </p:cNvPr>
          <p:cNvSpPr txBox="1"/>
          <p:nvPr/>
        </p:nvSpPr>
        <p:spPr>
          <a:xfrm rot="16200000">
            <a:off x="8620099" y="1057101"/>
            <a:ext cx="1604683" cy="369332"/>
          </a:xfrm>
          <a:prstGeom prst="rect">
            <a:avLst/>
          </a:prstGeom>
          <a:solidFill>
            <a:schemeClr val="accent1">
              <a:alpha val="29000"/>
            </a:schemeClr>
          </a:solidFill>
          <a:ln>
            <a:solidFill>
              <a:schemeClr val="accent1">
                <a:shade val="15000"/>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chemeClr val="accent1"/>
                </a:solidFill>
              </a:rPr>
              <a:t>Jean</a:t>
            </a:r>
          </a:p>
        </p:txBody>
      </p:sp>
    </p:spTree>
    <p:extLst>
      <p:ext uri="{BB962C8B-B14F-4D97-AF65-F5344CB8AC3E}">
        <p14:creationId xmlns:p14="http://schemas.microsoft.com/office/powerpoint/2010/main" val="255679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A04B68-7500-BD75-A54E-2EDACF47C24E}"/>
              </a:ext>
            </a:extLst>
          </p:cNvPr>
          <p:cNvPicPr>
            <a:picLocks noChangeAspect="1"/>
          </p:cNvPicPr>
          <p:nvPr/>
        </p:nvPicPr>
        <p:blipFill>
          <a:blip r:embed="rId2"/>
          <a:stretch>
            <a:fillRect/>
          </a:stretch>
        </p:blipFill>
        <p:spPr>
          <a:xfrm>
            <a:off x="348320" y="152400"/>
            <a:ext cx="4027444" cy="4451684"/>
          </a:xfrm>
          <a:prstGeom prst="rect">
            <a:avLst/>
          </a:prstGeom>
        </p:spPr>
      </p:pic>
      <p:sp>
        <p:nvSpPr>
          <p:cNvPr id="5" name="ZoneTexte 4">
            <a:extLst>
              <a:ext uri="{FF2B5EF4-FFF2-40B4-BE49-F238E27FC236}">
                <a16:creationId xmlns:a16="http://schemas.microsoft.com/office/drawing/2014/main" id="{E084C472-799A-E18E-CEF3-E978A05AC5BA}"/>
              </a:ext>
            </a:extLst>
          </p:cNvPr>
          <p:cNvSpPr txBox="1"/>
          <p:nvPr/>
        </p:nvSpPr>
        <p:spPr>
          <a:xfrm>
            <a:off x="2896099" y="487920"/>
            <a:ext cx="2763848" cy="923330"/>
          </a:xfrm>
          <a:prstGeom prst="rect">
            <a:avLst/>
          </a:prstGeom>
          <a:noFill/>
        </p:spPr>
        <p:txBody>
          <a:bodyPr wrap="square" rtlCol="0">
            <a:spAutoFit/>
          </a:bodyPr>
          <a:lstStyle/>
          <a:p>
            <a:r>
              <a:rPr lang="fr-FR" dirty="0"/>
              <a:t>Aïn </a:t>
            </a:r>
            <a:r>
              <a:rPr lang="fr-FR" dirty="0" err="1"/>
              <a:t>Boudinar</a:t>
            </a:r>
            <a:endParaRPr lang="fr-FR" dirty="0"/>
          </a:p>
          <a:p>
            <a:r>
              <a:rPr lang="fr-FR" dirty="0"/>
              <a:t>Jean-Baptiste Olivier</a:t>
            </a:r>
          </a:p>
          <a:p>
            <a:r>
              <a:rPr lang="fr-FR" dirty="0"/>
              <a:t>Page 150</a:t>
            </a:r>
          </a:p>
        </p:txBody>
      </p:sp>
      <p:pic>
        <p:nvPicPr>
          <p:cNvPr id="7" name="Image 6">
            <a:extLst>
              <a:ext uri="{FF2B5EF4-FFF2-40B4-BE49-F238E27FC236}">
                <a16:creationId xmlns:a16="http://schemas.microsoft.com/office/drawing/2014/main" id="{270CF4D5-87B8-DFFE-EFB2-957991F4385C}"/>
              </a:ext>
            </a:extLst>
          </p:cNvPr>
          <p:cNvPicPr>
            <a:picLocks noChangeAspect="1"/>
          </p:cNvPicPr>
          <p:nvPr/>
        </p:nvPicPr>
        <p:blipFill>
          <a:blip r:embed="rId3"/>
          <a:stretch>
            <a:fillRect/>
          </a:stretch>
        </p:blipFill>
        <p:spPr>
          <a:xfrm>
            <a:off x="508962" y="4604084"/>
            <a:ext cx="3769061" cy="2085474"/>
          </a:xfrm>
          <a:prstGeom prst="rect">
            <a:avLst/>
          </a:prstGeom>
        </p:spPr>
      </p:pic>
      <p:sp>
        <p:nvSpPr>
          <p:cNvPr id="8" name="ZoneTexte 7">
            <a:extLst>
              <a:ext uri="{FF2B5EF4-FFF2-40B4-BE49-F238E27FC236}">
                <a16:creationId xmlns:a16="http://schemas.microsoft.com/office/drawing/2014/main" id="{60C28335-18C5-F8D9-ADDF-C2DADAC4007B}"/>
              </a:ext>
            </a:extLst>
          </p:cNvPr>
          <p:cNvSpPr txBox="1"/>
          <p:nvPr/>
        </p:nvSpPr>
        <p:spPr>
          <a:xfrm>
            <a:off x="2777211" y="4959657"/>
            <a:ext cx="2763848" cy="923330"/>
          </a:xfrm>
          <a:prstGeom prst="rect">
            <a:avLst/>
          </a:prstGeom>
          <a:noFill/>
        </p:spPr>
        <p:txBody>
          <a:bodyPr wrap="square" rtlCol="0">
            <a:spAutoFit/>
          </a:bodyPr>
          <a:lstStyle/>
          <a:p>
            <a:r>
              <a:rPr lang="fr-FR" dirty="0"/>
              <a:t>Aïn </a:t>
            </a:r>
            <a:r>
              <a:rPr lang="fr-FR" dirty="0" err="1"/>
              <a:t>Boudinar</a:t>
            </a:r>
            <a:endParaRPr lang="fr-FR" dirty="0"/>
          </a:p>
          <a:p>
            <a:r>
              <a:rPr lang="fr-FR" dirty="0"/>
              <a:t>Jean-Baptiste Olivier</a:t>
            </a:r>
          </a:p>
          <a:p>
            <a:r>
              <a:rPr lang="fr-FR" dirty="0"/>
              <a:t>Page 152</a:t>
            </a:r>
          </a:p>
        </p:txBody>
      </p:sp>
      <p:pic>
        <p:nvPicPr>
          <p:cNvPr id="9" name="Image 8">
            <a:extLst>
              <a:ext uri="{FF2B5EF4-FFF2-40B4-BE49-F238E27FC236}">
                <a16:creationId xmlns:a16="http://schemas.microsoft.com/office/drawing/2014/main" id="{B3802DBB-69EE-6ACC-8FBF-E568AFFD6F98}"/>
              </a:ext>
            </a:extLst>
          </p:cNvPr>
          <p:cNvPicPr>
            <a:picLocks noChangeAspect="1"/>
          </p:cNvPicPr>
          <p:nvPr/>
        </p:nvPicPr>
        <p:blipFill>
          <a:blip r:embed="rId4"/>
          <a:stretch>
            <a:fillRect/>
          </a:stretch>
        </p:blipFill>
        <p:spPr>
          <a:xfrm>
            <a:off x="8612605" y="906379"/>
            <a:ext cx="3070433" cy="5510463"/>
          </a:xfrm>
          <a:prstGeom prst="rect">
            <a:avLst/>
          </a:prstGeom>
        </p:spPr>
      </p:pic>
      <p:sp>
        <p:nvSpPr>
          <p:cNvPr id="10" name="ZoneTexte 9">
            <a:extLst>
              <a:ext uri="{FF2B5EF4-FFF2-40B4-BE49-F238E27FC236}">
                <a16:creationId xmlns:a16="http://schemas.microsoft.com/office/drawing/2014/main" id="{9135D3B6-6075-AAB7-CE14-F7DC702F8023}"/>
              </a:ext>
            </a:extLst>
          </p:cNvPr>
          <p:cNvSpPr txBox="1"/>
          <p:nvPr/>
        </p:nvSpPr>
        <p:spPr>
          <a:xfrm>
            <a:off x="6825802" y="487920"/>
            <a:ext cx="2763848" cy="923330"/>
          </a:xfrm>
          <a:prstGeom prst="rect">
            <a:avLst/>
          </a:prstGeom>
          <a:noFill/>
        </p:spPr>
        <p:txBody>
          <a:bodyPr wrap="square" rtlCol="0">
            <a:spAutoFit/>
          </a:bodyPr>
          <a:lstStyle/>
          <a:p>
            <a:r>
              <a:rPr lang="fr-FR" dirty="0"/>
              <a:t>Aïn </a:t>
            </a:r>
            <a:r>
              <a:rPr lang="fr-FR" dirty="0" err="1"/>
              <a:t>Boudinar</a:t>
            </a:r>
            <a:endParaRPr lang="fr-FR" dirty="0"/>
          </a:p>
          <a:p>
            <a:r>
              <a:rPr lang="fr-FR" dirty="0"/>
              <a:t>Jean-Baptiste Olivier</a:t>
            </a:r>
          </a:p>
          <a:p>
            <a:r>
              <a:rPr lang="fr-FR" dirty="0"/>
              <a:t>Page 163</a:t>
            </a:r>
          </a:p>
        </p:txBody>
      </p:sp>
      <p:pic>
        <p:nvPicPr>
          <p:cNvPr id="11" name="Image 10">
            <a:extLst>
              <a:ext uri="{FF2B5EF4-FFF2-40B4-BE49-F238E27FC236}">
                <a16:creationId xmlns:a16="http://schemas.microsoft.com/office/drawing/2014/main" id="{61E0E274-7557-FF7A-D866-A80235055ADD}"/>
              </a:ext>
            </a:extLst>
          </p:cNvPr>
          <p:cNvPicPr>
            <a:picLocks noChangeAspect="1"/>
          </p:cNvPicPr>
          <p:nvPr/>
        </p:nvPicPr>
        <p:blipFill>
          <a:blip r:embed="rId5"/>
          <a:stretch>
            <a:fillRect/>
          </a:stretch>
        </p:blipFill>
        <p:spPr>
          <a:xfrm>
            <a:off x="4620615" y="1746770"/>
            <a:ext cx="4110175" cy="2857314"/>
          </a:xfrm>
          <a:prstGeom prst="rect">
            <a:avLst/>
          </a:prstGeom>
        </p:spPr>
      </p:pic>
    </p:spTree>
    <p:extLst>
      <p:ext uri="{BB962C8B-B14F-4D97-AF65-F5344CB8AC3E}">
        <p14:creationId xmlns:p14="http://schemas.microsoft.com/office/powerpoint/2010/main" val="2608760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22BE79C-269E-0DD1-FDED-BCE64057D6E6}"/>
              </a:ext>
            </a:extLst>
          </p:cNvPr>
          <p:cNvSpPr txBox="1"/>
          <p:nvPr/>
        </p:nvSpPr>
        <p:spPr>
          <a:xfrm>
            <a:off x="1028622" y="3997129"/>
            <a:ext cx="2763848" cy="923330"/>
          </a:xfrm>
          <a:prstGeom prst="rect">
            <a:avLst/>
          </a:prstGeom>
          <a:noFill/>
        </p:spPr>
        <p:txBody>
          <a:bodyPr wrap="square" rtlCol="0">
            <a:spAutoFit/>
          </a:bodyPr>
          <a:lstStyle/>
          <a:p>
            <a:r>
              <a:rPr lang="fr-FR" dirty="0"/>
              <a:t>Pélissier</a:t>
            </a:r>
          </a:p>
          <a:p>
            <a:r>
              <a:rPr lang="fr-FR" dirty="0"/>
              <a:t>Augustin Mounier</a:t>
            </a:r>
          </a:p>
          <a:p>
            <a:r>
              <a:rPr lang="fr-FR" dirty="0"/>
              <a:t>Page 271</a:t>
            </a:r>
          </a:p>
        </p:txBody>
      </p:sp>
      <p:pic>
        <p:nvPicPr>
          <p:cNvPr id="3" name="Image 2">
            <a:extLst>
              <a:ext uri="{FF2B5EF4-FFF2-40B4-BE49-F238E27FC236}">
                <a16:creationId xmlns:a16="http://schemas.microsoft.com/office/drawing/2014/main" id="{5BA13AF5-2C21-EE6D-D637-656B455C071D}"/>
              </a:ext>
            </a:extLst>
          </p:cNvPr>
          <p:cNvPicPr>
            <a:picLocks noChangeAspect="1"/>
          </p:cNvPicPr>
          <p:nvPr/>
        </p:nvPicPr>
        <p:blipFill>
          <a:blip r:embed="rId2"/>
          <a:stretch>
            <a:fillRect/>
          </a:stretch>
        </p:blipFill>
        <p:spPr>
          <a:xfrm>
            <a:off x="3926305" y="233680"/>
            <a:ext cx="7772400" cy="6390639"/>
          </a:xfrm>
          <a:prstGeom prst="rect">
            <a:avLst/>
          </a:prstGeom>
        </p:spPr>
      </p:pic>
    </p:spTree>
    <p:extLst>
      <p:ext uri="{BB962C8B-B14F-4D97-AF65-F5344CB8AC3E}">
        <p14:creationId xmlns:p14="http://schemas.microsoft.com/office/powerpoint/2010/main" val="3329827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829A70-195D-78CE-D07B-6E01823E24D6}"/>
              </a:ext>
            </a:extLst>
          </p:cNvPr>
          <p:cNvPicPr>
            <a:picLocks noChangeAspect="1"/>
          </p:cNvPicPr>
          <p:nvPr/>
        </p:nvPicPr>
        <p:blipFill>
          <a:blip r:embed="rId2"/>
          <a:stretch>
            <a:fillRect/>
          </a:stretch>
        </p:blipFill>
        <p:spPr>
          <a:xfrm>
            <a:off x="2743200" y="345098"/>
            <a:ext cx="9087021" cy="6167803"/>
          </a:xfrm>
          <a:prstGeom prst="rect">
            <a:avLst/>
          </a:prstGeom>
        </p:spPr>
      </p:pic>
      <p:sp>
        <p:nvSpPr>
          <p:cNvPr id="3" name="Rectangle : coins arrondis 2">
            <a:extLst>
              <a:ext uri="{FF2B5EF4-FFF2-40B4-BE49-F238E27FC236}">
                <a16:creationId xmlns:a16="http://schemas.microsoft.com/office/drawing/2014/main" id="{F88DF760-61A4-7A5E-C9B6-91EE722C43D0}"/>
              </a:ext>
            </a:extLst>
          </p:cNvPr>
          <p:cNvSpPr/>
          <p:nvPr/>
        </p:nvSpPr>
        <p:spPr>
          <a:xfrm>
            <a:off x="2668772" y="2147777"/>
            <a:ext cx="1275907" cy="68048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C5CCEED-495E-36A3-4D6C-0581A598FF45}"/>
              </a:ext>
            </a:extLst>
          </p:cNvPr>
          <p:cNvSpPr txBox="1"/>
          <p:nvPr/>
        </p:nvSpPr>
        <p:spPr>
          <a:xfrm>
            <a:off x="2743200" y="1686112"/>
            <a:ext cx="893135" cy="461665"/>
          </a:xfrm>
          <a:prstGeom prst="rect">
            <a:avLst/>
          </a:prstGeom>
          <a:noFill/>
        </p:spPr>
        <p:txBody>
          <a:bodyPr wrap="square" rtlCol="0">
            <a:spAutoFit/>
          </a:bodyPr>
          <a:lstStyle/>
          <a:p>
            <a:r>
              <a:rPr lang="fr-FR" sz="2400" b="1" dirty="0">
                <a:solidFill>
                  <a:srgbClr val="FF0000"/>
                </a:solidFill>
              </a:rPr>
              <a:t>Oran</a:t>
            </a:r>
          </a:p>
        </p:txBody>
      </p:sp>
      <p:sp>
        <p:nvSpPr>
          <p:cNvPr id="6" name="ZoneTexte 5">
            <a:extLst>
              <a:ext uri="{FF2B5EF4-FFF2-40B4-BE49-F238E27FC236}">
                <a16:creationId xmlns:a16="http://schemas.microsoft.com/office/drawing/2014/main" id="{63656A93-7C16-456B-7729-B0EEEB8CC5E8}"/>
              </a:ext>
            </a:extLst>
          </p:cNvPr>
          <p:cNvSpPr txBox="1"/>
          <p:nvPr/>
        </p:nvSpPr>
        <p:spPr>
          <a:xfrm>
            <a:off x="2668772" y="1061772"/>
            <a:ext cx="1701209" cy="369332"/>
          </a:xfrm>
          <a:prstGeom prst="rect">
            <a:avLst/>
          </a:prstGeom>
          <a:noFill/>
        </p:spPr>
        <p:txBody>
          <a:bodyPr wrap="square" rtlCol="0">
            <a:spAutoFit/>
          </a:bodyPr>
          <a:lstStyle/>
          <a:p>
            <a:r>
              <a:rPr lang="fr-FR" b="1" dirty="0">
                <a:solidFill>
                  <a:srgbClr val="FF0000"/>
                </a:solidFill>
              </a:rPr>
              <a:t>Départ</a:t>
            </a:r>
          </a:p>
        </p:txBody>
      </p:sp>
    </p:spTree>
    <p:extLst>
      <p:ext uri="{BB962C8B-B14F-4D97-AF65-F5344CB8AC3E}">
        <p14:creationId xmlns:p14="http://schemas.microsoft.com/office/powerpoint/2010/main" val="32687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86672-FD0A-BA30-206F-A9F95199A99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645EC0D-27AB-7FED-BE2B-9F30478F9350}"/>
              </a:ext>
            </a:extLst>
          </p:cNvPr>
          <p:cNvSpPr txBox="1"/>
          <p:nvPr/>
        </p:nvSpPr>
        <p:spPr>
          <a:xfrm>
            <a:off x="100451" y="362757"/>
            <a:ext cx="11697102"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1866 &gt; 1880 – Tiaret (</a:t>
            </a:r>
            <a:r>
              <a:rPr lang="fr-FR" sz="4800" dirty="0" err="1"/>
              <a:t>Temda</a:t>
            </a:r>
            <a:r>
              <a:rPr lang="fr-FR" sz="4800" dirty="0"/>
              <a:t>)</a:t>
            </a:r>
          </a:p>
        </p:txBody>
      </p:sp>
    </p:spTree>
    <p:extLst>
      <p:ext uri="{BB962C8B-B14F-4D97-AF65-F5344CB8AC3E}">
        <p14:creationId xmlns:p14="http://schemas.microsoft.com/office/powerpoint/2010/main" val="305792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0F8E-7D2E-78CA-A136-67FA06C33E3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D018059-2ECF-20FF-8801-FE97011E772E}"/>
              </a:ext>
            </a:extLst>
          </p:cNvPr>
          <p:cNvSpPr txBox="1"/>
          <p:nvPr/>
        </p:nvSpPr>
        <p:spPr>
          <a:xfrm>
            <a:off x="100451" y="362757"/>
            <a:ext cx="11697102"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1880 &gt; 1895 – </a:t>
            </a:r>
            <a:r>
              <a:rPr lang="fr-FR" sz="4800" dirty="0" err="1"/>
              <a:t>Guertoufa</a:t>
            </a:r>
            <a:endParaRPr lang="fr-FR" sz="4800" dirty="0"/>
          </a:p>
        </p:txBody>
      </p:sp>
    </p:spTree>
    <p:extLst>
      <p:ext uri="{BB962C8B-B14F-4D97-AF65-F5344CB8AC3E}">
        <p14:creationId xmlns:p14="http://schemas.microsoft.com/office/powerpoint/2010/main" val="89512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B5EC-8ED9-165F-0B9B-AA5C13367E4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7771D89-3258-81FE-6C4E-81DD2396A589}"/>
              </a:ext>
            </a:extLst>
          </p:cNvPr>
          <p:cNvSpPr txBox="1"/>
          <p:nvPr/>
        </p:nvSpPr>
        <p:spPr>
          <a:xfrm>
            <a:off x="100451" y="362757"/>
            <a:ext cx="11697102"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1895 &gt; 1962 – Diderot (Oued Lili)</a:t>
            </a:r>
          </a:p>
        </p:txBody>
      </p:sp>
    </p:spTree>
    <p:extLst>
      <p:ext uri="{BB962C8B-B14F-4D97-AF65-F5344CB8AC3E}">
        <p14:creationId xmlns:p14="http://schemas.microsoft.com/office/powerpoint/2010/main" val="356111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61989B-E701-6AA1-E14F-98B50706A5F7}"/>
              </a:ext>
            </a:extLst>
          </p:cNvPr>
          <p:cNvSpPr txBox="1"/>
          <p:nvPr/>
        </p:nvSpPr>
        <p:spPr>
          <a:xfrm>
            <a:off x="100451" y="362757"/>
            <a:ext cx="10101384"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Avant 1855 - Ambialet</a:t>
            </a:r>
          </a:p>
        </p:txBody>
      </p:sp>
    </p:spTree>
    <p:extLst>
      <p:ext uri="{BB962C8B-B14F-4D97-AF65-F5344CB8AC3E}">
        <p14:creationId xmlns:p14="http://schemas.microsoft.com/office/powerpoint/2010/main" val="226752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ACE9-585D-2EEF-5407-0D21065E0FA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D2104C7-C309-CC01-E24B-B1A6A005C101}"/>
              </a:ext>
            </a:extLst>
          </p:cNvPr>
          <p:cNvSpPr txBox="1"/>
          <p:nvPr/>
        </p:nvSpPr>
        <p:spPr>
          <a:xfrm>
            <a:off x="100451" y="362757"/>
            <a:ext cx="10101384" cy="830997"/>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4800" dirty="0"/>
              <a:t>1855 - Départ Pour L’Algérie</a:t>
            </a:r>
          </a:p>
        </p:txBody>
      </p:sp>
    </p:spTree>
    <p:extLst>
      <p:ext uri="{BB962C8B-B14F-4D97-AF65-F5344CB8AC3E}">
        <p14:creationId xmlns:p14="http://schemas.microsoft.com/office/powerpoint/2010/main" val="79542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406F765-5D11-E1DE-0726-56F0ACC70172}"/>
              </a:ext>
            </a:extLst>
          </p:cNvPr>
          <p:cNvPicPr>
            <a:picLocks noChangeAspect="1"/>
          </p:cNvPicPr>
          <p:nvPr/>
        </p:nvPicPr>
        <p:blipFill>
          <a:blip r:embed="rId2"/>
          <a:stretch>
            <a:fillRect/>
          </a:stretch>
        </p:blipFill>
        <p:spPr>
          <a:xfrm>
            <a:off x="2209800" y="756213"/>
            <a:ext cx="7772400" cy="5345574"/>
          </a:xfrm>
          <a:prstGeom prst="rect">
            <a:avLst/>
          </a:prstGeom>
        </p:spPr>
      </p:pic>
      <p:sp>
        <p:nvSpPr>
          <p:cNvPr id="3" name="ZoneTexte 2">
            <a:extLst>
              <a:ext uri="{FF2B5EF4-FFF2-40B4-BE49-F238E27FC236}">
                <a16:creationId xmlns:a16="http://schemas.microsoft.com/office/drawing/2014/main" id="{81AA5173-2F24-88EC-5835-CE8F219B4A12}"/>
              </a:ext>
            </a:extLst>
          </p:cNvPr>
          <p:cNvSpPr txBox="1"/>
          <p:nvPr/>
        </p:nvSpPr>
        <p:spPr>
          <a:xfrm>
            <a:off x="2816757" y="2550146"/>
            <a:ext cx="1595756" cy="461665"/>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dirty="0"/>
              <a:t>Ambialet</a:t>
            </a:r>
          </a:p>
        </p:txBody>
      </p:sp>
      <p:sp>
        <p:nvSpPr>
          <p:cNvPr id="4" name="ZoneTexte 3">
            <a:extLst>
              <a:ext uri="{FF2B5EF4-FFF2-40B4-BE49-F238E27FC236}">
                <a16:creationId xmlns:a16="http://schemas.microsoft.com/office/drawing/2014/main" id="{C46CCD8D-CDE1-472A-F5D2-198907E6AC55}"/>
              </a:ext>
            </a:extLst>
          </p:cNvPr>
          <p:cNvSpPr txBox="1"/>
          <p:nvPr/>
        </p:nvSpPr>
        <p:spPr>
          <a:xfrm>
            <a:off x="7636850" y="2872667"/>
            <a:ext cx="1595756" cy="646331"/>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sz="1800" dirty="0"/>
              <a:t>La Ferme de </a:t>
            </a:r>
            <a:r>
              <a:rPr lang="fr-FR" sz="1800" dirty="0" err="1"/>
              <a:t>Laussarié</a:t>
            </a:r>
            <a:endParaRPr lang="fr-FR" sz="1800" dirty="0"/>
          </a:p>
        </p:txBody>
      </p:sp>
      <p:sp>
        <p:nvSpPr>
          <p:cNvPr id="5" name="Ellipse 4">
            <a:extLst>
              <a:ext uri="{FF2B5EF4-FFF2-40B4-BE49-F238E27FC236}">
                <a16:creationId xmlns:a16="http://schemas.microsoft.com/office/drawing/2014/main" id="{6594F729-7BA5-54D2-642E-D8EE5A7CC029}"/>
              </a:ext>
            </a:extLst>
          </p:cNvPr>
          <p:cNvSpPr/>
          <p:nvPr/>
        </p:nvSpPr>
        <p:spPr>
          <a:xfrm>
            <a:off x="8533340" y="3586924"/>
            <a:ext cx="124481" cy="13822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79B5168-18A9-53F5-DF30-4C44A364ED8E}"/>
              </a:ext>
            </a:extLst>
          </p:cNvPr>
          <p:cNvSpPr/>
          <p:nvPr/>
        </p:nvSpPr>
        <p:spPr>
          <a:xfrm>
            <a:off x="3490154" y="3078817"/>
            <a:ext cx="651540" cy="646331"/>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193BC84-E0B4-0A0D-1FC7-9E63A1E04BA4}"/>
              </a:ext>
            </a:extLst>
          </p:cNvPr>
          <p:cNvSpPr txBox="1"/>
          <p:nvPr/>
        </p:nvSpPr>
        <p:spPr>
          <a:xfrm>
            <a:off x="9982200" y="2934223"/>
            <a:ext cx="2111635" cy="584775"/>
          </a:xfrm>
          <a:prstGeom prst="rect">
            <a:avLst/>
          </a:prstGeom>
          <a:noFill/>
        </p:spPr>
        <p:txBody>
          <a:bodyPr wrap="square" rtlCol="0">
            <a:spAutoFit/>
          </a:bodyPr>
          <a:lstStyle/>
          <a:p>
            <a:pPr algn="ctr"/>
            <a:r>
              <a:rPr lang="fr-FR" sz="1600" b="1" dirty="0">
                <a:solidFill>
                  <a:srgbClr val="FF0000"/>
                </a:solidFill>
              </a:rPr>
              <a:t>Départ Pour l’Algérie en Août 1855</a:t>
            </a:r>
          </a:p>
        </p:txBody>
      </p:sp>
      <p:cxnSp>
        <p:nvCxnSpPr>
          <p:cNvPr id="8" name="Connecteur droit avec flèche 7">
            <a:extLst>
              <a:ext uri="{FF2B5EF4-FFF2-40B4-BE49-F238E27FC236}">
                <a16:creationId xmlns:a16="http://schemas.microsoft.com/office/drawing/2014/main" id="{298B127C-70A8-D35D-F553-B8DC6610FFD6}"/>
              </a:ext>
            </a:extLst>
          </p:cNvPr>
          <p:cNvCxnSpPr>
            <a:cxnSpLocks/>
            <a:stCxn id="5" idx="6"/>
          </p:cNvCxnSpPr>
          <p:nvPr/>
        </p:nvCxnSpPr>
        <p:spPr>
          <a:xfrm>
            <a:off x="8657821" y="3656036"/>
            <a:ext cx="2604733" cy="0"/>
          </a:xfrm>
          <a:prstGeom prst="straightConnector1">
            <a:avLst/>
          </a:prstGeom>
          <a:ln w="381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98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547F94-45A9-6C2E-9F6B-91683BD46427}"/>
              </a:ext>
            </a:extLst>
          </p:cNvPr>
          <p:cNvPicPr>
            <a:picLocks noChangeAspect="1"/>
          </p:cNvPicPr>
          <p:nvPr/>
        </p:nvPicPr>
        <p:blipFill>
          <a:blip r:embed="rId2"/>
          <a:stretch>
            <a:fillRect/>
          </a:stretch>
        </p:blipFill>
        <p:spPr>
          <a:xfrm>
            <a:off x="1864389" y="1358900"/>
            <a:ext cx="8174508" cy="3404486"/>
          </a:xfrm>
          <a:prstGeom prst="rect">
            <a:avLst/>
          </a:prstGeom>
        </p:spPr>
      </p:pic>
      <p:sp>
        <p:nvSpPr>
          <p:cNvPr id="5" name="Forme libre 4">
            <a:extLst>
              <a:ext uri="{FF2B5EF4-FFF2-40B4-BE49-F238E27FC236}">
                <a16:creationId xmlns:a16="http://schemas.microsoft.com/office/drawing/2014/main" id="{6AF3CBF5-DADB-2012-2E49-CB74000CBDAB}"/>
              </a:ext>
            </a:extLst>
          </p:cNvPr>
          <p:cNvSpPr/>
          <p:nvPr/>
        </p:nvSpPr>
        <p:spPr>
          <a:xfrm>
            <a:off x="4051005" y="2717451"/>
            <a:ext cx="3955311" cy="440419"/>
          </a:xfrm>
          <a:custGeom>
            <a:avLst/>
            <a:gdLst>
              <a:gd name="connsiteX0" fmla="*/ 0 w 3955311"/>
              <a:gd name="connsiteY0" fmla="*/ 68279 h 440419"/>
              <a:gd name="connsiteX1" fmla="*/ 265814 w 3955311"/>
              <a:gd name="connsiteY1" fmla="*/ 227768 h 440419"/>
              <a:gd name="connsiteX2" fmla="*/ 893135 w 3955311"/>
              <a:gd name="connsiteY2" fmla="*/ 344726 h 440419"/>
              <a:gd name="connsiteX3" fmla="*/ 1605516 w 3955311"/>
              <a:gd name="connsiteY3" fmla="*/ 344726 h 440419"/>
              <a:gd name="connsiteX4" fmla="*/ 2083981 w 3955311"/>
              <a:gd name="connsiteY4" fmla="*/ 132075 h 440419"/>
              <a:gd name="connsiteX5" fmla="*/ 2488018 w 3955311"/>
              <a:gd name="connsiteY5" fmla="*/ 78912 h 440419"/>
              <a:gd name="connsiteX6" fmla="*/ 3019646 w 3955311"/>
              <a:gd name="connsiteY6" fmla="*/ 47014 h 440419"/>
              <a:gd name="connsiteX7" fmla="*/ 3508744 w 3955311"/>
              <a:gd name="connsiteY7" fmla="*/ 4484 h 440419"/>
              <a:gd name="connsiteX8" fmla="*/ 3859618 w 3955311"/>
              <a:gd name="connsiteY8" fmla="*/ 163972 h 440419"/>
              <a:gd name="connsiteX9" fmla="*/ 3955311 w 3955311"/>
              <a:gd name="connsiteY9" fmla="*/ 440419 h 44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311" h="440419">
                <a:moveTo>
                  <a:pt x="0" y="68279"/>
                </a:moveTo>
                <a:cubicBezTo>
                  <a:pt x="58479" y="124986"/>
                  <a:pt x="116958" y="181694"/>
                  <a:pt x="265814" y="227768"/>
                </a:cubicBezTo>
                <a:cubicBezTo>
                  <a:pt x="414670" y="273843"/>
                  <a:pt x="669851" y="325233"/>
                  <a:pt x="893135" y="344726"/>
                </a:cubicBezTo>
                <a:cubicBezTo>
                  <a:pt x="1116419" y="364219"/>
                  <a:pt x="1407042" y="380168"/>
                  <a:pt x="1605516" y="344726"/>
                </a:cubicBezTo>
                <a:cubicBezTo>
                  <a:pt x="1803990" y="309284"/>
                  <a:pt x="1936897" y="176377"/>
                  <a:pt x="2083981" y="132075"/>
                </a:cubicBezTo>
                <a:cubicBezTo>
                  <a:pt x="2231065" y="87773"/>
                  <a:pt x="2332074" y="93089"/>
                  <a:pt x="2488018" y="78912"/>
                </a:cubicBezTo>
                <a:cubicBezTo>
                  <a:pt x="2643962" y="64735"/>
                  <a:pt x="2849525" y="59419"/>
                  <a:pt x="3019646" y="47014"/>
                </a:cubicBezTo>
                <a:cubicBezTo>
                  <a:pt x="3189767" y="34609"/>
                  <a:pt x="3368749" y="-15009"/>
                  <a:pt x="3508744" y="4484"/>
                </a:cubicBezTo>
                <a:cubicBezTo>
                  <a:pt x="3648739" y="23977"/>
                  <a:pt x="3785190" y="91316"/>
                  <a:pt x="3859618" y="163972"/>
                </a:cubicBezTo>
                <a:cubicBezTo>
                  <a:pt x="3934046" y="236628"/>
                  <a:pt x="3944678" y="338523"/>
                  <a:pt x="3955311" y="440419"/>
                </a:cubicBezTo>
              </a:path>
            </a:pathLst>
          </a:custGeom>
          <a:noFill/>
          <a:ln w="38100">
            <a:solidFill>
              <a:srgbClr val="FF0000"/>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96FD9EB-DFCA-4724-AF06-79EB391056FF}"/>
              </a:ext>
            </a:extLst>
          </p:cNvPr>
          <p:cNvSpPr txBox="1"/>
          <p:nvPr/>
        </p:nvSpPr>
        <p:spPr>
          <a:xfrm>
            <a:off x="9939582" y="2927037"/>
            <a:ext cx="2252418" cy="646331"/>
          </a:xfrm>
          <a:prstGeom prst="rect">
            <a:avLst/>
          </a:prstGeom>
          <a:noFill/>
        </p:spPr>
        <p:txBody>
          <a:bodyPr wrap="square" rtlCol="0">
            <a:spAutoFit/>
          </a:bodyPr>
          <a:lstStyle/>
          <a:p>
            <a:pPr algn="ctr"/>
            <a:r>
              <a:rPr lang="fr-FR" b="1" dirty="0">
                <a:solidFill>
                  <a:srgbClr val="FF0000"/>
                </a:solidFill>
              </a:rPr>
              <a:t>Arrivée à Marseille Septembre 1855</a:t>
            </a:r>
          </a:p>
        </p:txBody>
      </p:sp>
      <p:sp>
        <p:nvSpPr>
          <p:cNvPr id="7" name="ZoneTexte 6">
            <a:extLst>
              <a:ext uri="{FF2B5EF4-FFF2-40B4-BE49-F238E27FC236}">
                <a16:creationId xmlns:a16="http://schemas.microsoft.com/office/drawing/2014/main" id="{184A4615-5FB2-791D-FEAF-A8871A200A64}"/>
              </a:ext>
            </a:extLst>
          </p:cNvPr>
          <p:cNvSpPr txBox="1"/>
          <p:nvPr/>
        </p:nvSpPr>
        <p:spPr>
          <a:xfrm>
            <a:off x="8080747" y="2927037"/>
            <a:ext cx="1564671" cy="461665"/>
          </a:xfrm>
          <a:prstGeom prst="rect">
            <a:avLst/>
          </a:prstGeom>
          <a:solidFill>
            <a:schemeClr val="bg1">
              <a:alpha val="69794"/>
            </a:schemeClr>
          </a:solidFill>
        </p:spPr>
        <p:txBody>
          <a:bodyPr wrap="square" rtlCol="0">
            <a:spAutoFit/>
          </a:bodyPr>
          <a:lstStyle/>
          <a:p>
            <a:pPr algn="ctr"/>
            <a:r>
              <a:rPr lang="fr-FR" sz="2400" b="1" dirty="0">
                <a:solidFill>
                  <a:srgbClr val="FF0000"/>
                </a:solidFill>
              </a:rPr>
              <a:t>Marseille</a:t>
            </a:r>
          </a:p>
        </p:txBody>
      </p:sp>
      <p:sp>
        <p:nvSpPr>
          <p:cNvPr id="8" name="ZoneTexte 7">
            <a:extLst>
              <a:ext uri="{FF2B5EF4-FFF2-40B4-BE49-F238E27FC236}">
                <a16:creationId xmlns:a16="http://schemas.microsoft.com/office/drawing/2014/main" id="{383EFA06-7A4F-3126-1722-22EC7EA1C559}"/>
              </a:ext>
            </a:extLst>
          </p:cNvPr>
          <p:cNvSpPr txBox="1"/>
          <p:nvPr/>
        </p:nvSpPr>
        <p:spPr>
          <a:xfrm>
            <a:off x="2731697" y="2337495"/>
            <a:ext cx="1595756" cy="461665"/>
          </a:xfrm>
          <a:prstGeom prst="rect">
            <a:avLst/>
          </a:prstGeom>
          <a:solidFill>
            <a:schemeClr val="bg1">
              <a:alpha val="69794"/>
            </a:schemeClr>
          </a:solidFill>
        </p:spPr>
        <p:txBody>
          <a:bodyPr wrap="square" rtlCol="0">
            <a:spAutoFit/>
          </a:bodyPr>
          <a:lstStyle>
            <a:defPPr>
              <a:defRPr lang="fr-FR"/>
            </a:defPPr>
            <a:lvl1pPr algn="ctr">
              <a:defRPr sz="2400" b="1">
                <a:solidFill>
                  <a:srgbClr val="FF0000"/>
                </a:solidFill>
              </a:defRPr>
            </a:lvl1pPr>
          </a:lstStyle>
          <a:p>
            <a:r>
              <a:rPr lang="fr-FR" dirty="0"/>
              <a:t>Ambialet</a:t>
            </a:r>
          </a:p>
        </p:txBody>
      </p:sp>
      <p:sp>
        <p:nvSpPr>
          <p:cNvPr id="9" name="ZoneTexte 8">
            <a:extLst>
              <a:ext uri="{FF2B5EF4-FFF2-40B4-BE49-F238E27FC236}">
                <a16:creationId xmlns:a16="http://schemas.microsoft.com/office/drawing/2014/main" id="{F8191377-595D-15CC-BBE4-99608965EE28}"/>
              </a:ext>
            </a:extLst>
          </p:cNvPr>
          <p:cNvSpPr txBox="1"/>
          <p:nvPr/>
        </p:nvSpPr>
        <p:spPr>
          <a:xfrm>
            <a:off x="180753" y="2152829"/>
            <a:ext cx="1837671" cy="923330"/>
          </a:xfrm>
          <a:prstGeom prst="rect">
            <a:avLst/>
          </a:prstGeom>
          <a:noFill/>
        </p:spPr>
        <p:txBody>
          <a:bodyPr wrap="square" rtlCol="0">
            <a:spAutoFit/>
          </a:bodyPr>
          <a:lstStyle/>
          <a:p>
            <a:pPr algn="ctr"/>
            <a:r>
              <a:rPr lang="fr-FR" b="1" dirty="0">
                <a:solidFill>
                  <a:srgbClr val="FF0000"/>
                </a:solidFill>
              </a:rPr>
              <a:t>Départ d’Ambialet Août 1855</a:t>
            </a:r>
          </a:p>
        </p:txBody>
      </p:sp>
    </p:spTree>
    <p:extLst>
      <p:ext uri="{BB962C8B-B14F-4D97-AF65-F5344CB8AC3E}">
        <p14:creationId xmlns:p14="http://schemas.microsoft.com/office/powerpoint/2010/main" val="178082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F035A4F-2160-D506-5146-D68F24FAA8A3}"/>
              </a:ext>
            </a:extLst>
          </p:cNvPr>
          <p:cNvPicPr>
            <a:picLocks noChangeAspect="1"/>
          </p:cNvPicPr>
          <p:nvPr/>
        </p:nvPicPr>
        <p:blipFill>
          <a:blip r:embed="rId2"/>
          <a:srcRect l="22524" t="35292" r="30231" b="2997"/>
          <a:stretch>
            <a:fillRect/>
          </a:stretch>
        </p:blipFill>
        <p:spPr>
          <a:xfrm>
            <a:off x="2966483" y="530124"/>
            <a:ext cx="5847908" cy="5332439"/>
          </a:xfrm>
          <a:prstGeom prst="rect">
            <a:avLst/>
          </a:prstGeom>
        </p:spPr>
      </p:pic>
      <p:sp>
        <p:nvSpPr>
          <p:cNvPr id="3" name="ZoneTexte 2">
            <a:extLst>
              <a:ext uri="{FF2B5EF4-FFF2-40B4-BE49-F238E27FC236}">
                <a16:creationId xmlns:a16="http://schemas.microsoft.com/office/drawing/2014/main" id="{8ACCA774-037B-AC8E-4544-083D8BE8C432}"/>
              </a:ext>
            </a:extLst>
          </p:cNvPr>
          <p:cNvSpPr txBox="1"/>
          <p:nvPr/>
        </p:nvSpPr>
        <p:spPr>
          <a:xfrm>
            <a:off x="372140" y="1162032"/>
            <a:ext cx="2190307" cy="646331"/>
          </a:xfrm>
          <a:prstGeom prst="rect">
            <a:avLst/>
          </a:prstGeom>
          <a:noFill/>
        </p:spPr>
        <p:txBody>
          <a:bodyPr wrap="square" rtlCol="0">
            <a:spAutoFit/>
          </a:bodyPr>
          <a:lstStyle/>
          <a:p>
            <a:pPr algn="ctr"/>
            <a:r>
              <a:rPr lang="fr-FR" b="1" dirty="0">
                <a:solidFill>
                  <a:srgbClr val="FF0000"/>
                </a:solidFill>
              </a:rPr>
              <a:t>Arrivée d’Ambialet</a:t>
            </a:r>
          </a:p>
          <a:p>
            <a:pPr algn="ctr"/>
            <a:r>
              <a:rPr lang="fr-FR" b="1" dirty="0">
                <a:solidFill>
                  <a:srgbClr val="FF0000"/>
                </a:solidFill>
              </a:rPr>
              <a:t> Septembre 1855</a:t>
            </a:r>
          </a:p>
        </p:txBody>
      </p:sp>
      <p:sp>
        <p:nvSpPr>
          <p:cNvPr id="4" name="ZoneTexte 3">
            <a:extLst>
              <a:ext uri="{FF2B5EF4-FFF2-40B4-BE49-F238E27FC236}">
                <a16:creationId xmlns:a16="http://schemas.microsoft.com/office/drawing/2014/main" id="{580D4E23-B558-BA01-B4DA-4B2AB9F2EF8A}"/>
              </a:ext>
            </a:extLst>
          </p:cNvPr>
          <p:cNvSpPr txBox="1"/>
          <p:nvPr/>
        </p:nvSpPr>
        <p:spPr>
          <a:xfrm>
            <a:off x="5039833" y="188402"/>
            <a:ext cx="1920291" cy="369332"/>
          </a:xfrm>
          <a:prstGeom prst="rect">
            <a:avLst/>
          </a:prstGeom>
          <a:noFill/>
        </p:spPr>
        <p:txBody>
          <a:bodyPr wrap="square" rtlCol="0">
            <a:spAutoFit/>
          </a:bodyPr>
          <a:lstStyle/>
          <a:p>
            <a:pPr algn="ctr"/>
            <a:r>
              <a:rPr lang="fr-FR" b="1" dirty="0">
                <a:solidFill>
                  <a:srgbClr val="FF0000"/>
                </a:solidFill>
              </a:rPr>
              <a:t>MARSEILLE</a:t>
            </a:r>
          </a:p>
        </p:txBody>
      </p:sp>
      <p:sp>
        <p:nvSpPr>
          <p:cNvPr id="5" name="ZoneTexte 4">
            <a:extLst>
              <a:ext uri="{FF2B5EF4-FFF2-40B4-BE49-F238E27FC236}">
                <a16:creationId xmlns:a16="http://schemas.microsoft.com/office/drawing/2014/main" id="{267309E6-B30E-83BE-20E2-F3EE498B41EC}"/>
              </a:ext>
            </a:extLst>
          </p:cNvPr>
          <p:cNvSpPr txBox="1"/>
          <p:nvPr/>
        </p:nvSpPr>
        <p:spPr>
          <a:xfrm>
            <a:off x="3624772" y="5923296"/>
            <a:ext cx="2116809" cy="646331"/>
          </a:xfrm>
          <a:prstGeom prst="rect">
            <a:avLst/>
          </a:prstGeom>
          <a:noFill/>
        </p:spPr>
        <p:txBody>
          <a:bodyPr wrap="square" rtlCol="0">
            <a:spAutoFit/>
          </a:bodyPr>
          <a:lstStyle/>
          <a:p>
            <a:pPr algn="ctr"/>
            <a:r>
              <a:rPr lang="fr-FR" b="1" dirty="0">
                <a:solidFill>
                  <a:srgbClr val="FF0000"/>
                </a:solidFill>
              </a:rPr>
              <a:t>Départ Pour Oran Mi Décembre 1855</a:t>
            </a:r>
          </a:p>
        </p:txBody>
      </p:sp>
      <p:cxnSp>
        <p:nvCxnSpPr>
          <p:cNvPr id="7" name="Connecteur droit avec flèche 6">
            <a:extLst>
              <a:ext uri="{FF2B5EF4-FFF2-40B4-BE49-F238E27FC236}">
                <a16:creationId xmlns:a16="http://schemas.microsoft.com/office/drawing/2014/main" id="{9589072D-1374-3345-8708-1CBE7D5765BB}"/>
              </a:ext>
            </a:extLst>
          </p:cNvPr>
          <p:cNvCxnSpPr/>
          <p:nvPr/>
        </p:nvCxnSpPr>
        <p:spPr>
          <a:xfrm>
            <a:off x="2562447" y="1562986"/>
            <a:ext cx="2477386" cy="1063256"/>
          </a:xfrm>
          <a:prstGeom prst="straightConnector1">
            <a:avLst/>
          </a:prstGeom>
          <a:ln w="381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 name="Connecteur droit avec flèche 7">
            <a:extLst>
              <a:ext uri="{FF2B5EF4-FFF2-40B4-BE49-F238E27FC236}">
                <a16:creationId xmlns:a16="http://schemas.microsoft.com/office/drawing/2014/main" id="{B44C9AEB-A46E-57F3-FC86-53657763FFB4}"/>
              </a:ext>
            </a:extLst>
          </p:cNvPr>
          <p:cNvCxnSpPr>
            <a:cxnSpLocks/>
          </p:cNvCxnSpPr>
          <p:nvPr/>
        </p:nvCxnSpPr>
        <p:spPr>
          <a:xfrm flipH="1">
            <a:off x="4742121" y="4040372"/>
            <a:ext cx="1881963" cy="1882924"/>
          </a:xfrm>
          <a:prstGeom prst="straightConnector1">
            <a:avLst/>
          </a:prstGeom>
          <a:ln w="38100">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085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2EB24F3-B02D-3696-B899-C7C378C4D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52" t="18605" r="21587" b="26357"/>
          <a:stretch>
            <a:fillRect/>
          </a:stretch>
        </p:blipFill>
        <p:spPr bwMode="auto">
          <a:xfrm>
            <a:off x="3825955" y="514609"/>
            <a:ext cx="5073503" cy="5828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5839A7AA-AFB8-41AE-597F-2D134546AF72}"/>
              </a:ext>
            </a:extLst>
          </p:cNvPr>
          <p:cNvSpPr/>
          <p:nvPr/>
        </p:nvSpPr>
        <p:spPr>
          <a:xfrm>
            <a:off x="3923421" y="4986668"/>
            <a:ext cx="724793" cy="542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160449D3-9728-ED36-D57A-304AB1D51B30}"/>
              </a:ext>
            </a:extLst>
          </p:cNvPr>
          <p:cNvSpPr/>
          <p:nvPr/>
        </p:nvSpPr>
        <p:spPr>
          <a:xfrm>
            <a:off x="7169894" y="673395"/>
            <a:ext cx="1240466" cy="542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orme libre 3">
            <a:extLst>
              <a:ext uri="{FF2B5EF4-FFF2-40B4-BE49-F238E27FC236}">
                <a16:creationId xmlns:a16="http://schemas.microsoft.com/office/drawing/2014/main" id="{D54AC466-D510-6EA2-CC51-70D34C225B73}"/>
              </a:ext>
            </a:extLst>
          </p:cNvPr>
          <p:cNvSpPr/>
          <p:nvPr/>
        </p:nvSpPr>
        <p:spPr>
          <a:xfrm>
            <a:off x="4614540" y="1041991"/>
            <a:ext cx="2785730" cy="4306186"/>
          </a:xfrm>
          <a:custGeom>
            <a:avLst/>
            <a:gdLst>
              <a:gd name="connsiteX0" fmla="*/ 2785730 w 2785730"/>
              <a:gd name="connsiteY0" fmla="*/ 0 h 4306186"/>
              <a:gd name="connsiteX1" fmla="*/ 2732568 w 2785730"/>
              <a:gd name="connsiteY1" fmla="*/ 489097 h 4306186"/>
              <a:gd name="connsiteX2" fmla="*/ 2530549 w 2785730"/>
              <a:gd name="connsiteY2" fmla="*/ 882502 h 4306186"/>
              <a:gd name="connsiteX3" fmla="*/ 1871330 w 2785730"/>
              <a:gd name="connsiteY3" fmla="*/ 1531088 h 4306186"/>
              <a:gd name="connsiteX4" fmla="*/ 1446028 w 2785730"/>
              <a:gd name="connsiteY4" fmla="*/ 2062716 h 4306186"/>
              <a:gd name="connsiteX5" fmla="*/ 1414130 w 2785730"/>
              <a:gd name="connsiteY5" fmla="*/ 2562446 h 4306186"/>
              <a:gd name="connsiteX6" fmla="*/ 1392865 w 2785730"/>
              <a:gd name="connsiteY6" fmla="*/ 2721935 h 4306186"/>
              <a:gd name="connsiteX7" fmla="*/ 1190847 w 2785730"/>
              <a:gd name="connsiteY7" fmla="*/ 2934586 h 4306186"/>
              <a:gd name="connsiteX8" fmla="*/ 691116 w 2785730"/>
              <a:gd name="connsiteY8" fmla="*/ 3391786 h 4306186"/>
              <a:gd name="connsiteX9" fmla="*/ 318977 w 2785730"/>
              <a:gd name="connsiteY9" fmla="*/ 3827721 h 4306186"/>
              <a:gd name="connsiteX10" fmla="*/ 0 w 2785730"/>
              <a:gd name="connsiteY10" fmla="*/ 4306186 h 43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5730" h="4306186">
                <a:moveTo>
                  <a:pt x="2785730" y="0"/>
                </a:moveTo>
                <a:cubicBezTo>
                  <a:pt x="2780414" y="171006"/>
                  <a:pt x="2775098" y="342013"/>
                  <a:pt x="2732568" y="489097"/>
                </a:cubicBezTo>
                <a:cubicBezTo>
                  <a:pt x="2690038" y="636181"/>
                  <a:pt x="2674089" y="708837"/>
                  <a:pt x="2530549" y="882502"/>
                </a:cubicBezTo>
                <a:cubicBezTo>
                  <a:pt x="2387009" y="1056167"/>
                  <a:pt x="2052083" y="1334386"/>
                  <a:pt x="1871330" y="1531088"/>
                </a:cubicBezTo>
                <a:cubicBezTo>
                  <a:pt x="1690577" y="1727790"/>
                  <a:pt x="1522228" y="1890823"/>
                  <a:pt x="1446028" y="2062716"/>
                </a:cubicBezTo>
                <a:cubicBezTo>
                  <a:pt x="1369828" y="2234609"/>
                  <a:pt x="1422990" y="2452576"/>
                  <a:pt x="1414130" y="2562446"/>
                </a:cubicBezTo>
                <a:cubicBezTo>
                  <a:pt x="1405270" y="2672316"/>
                  <a:pt x="1430079" y="2659912"/>
                  <a:pt x="1392865" y="2721935"/>
                </a:cubicBezTo>
                <a:cubicBezTo>
                  <a:pt x="1355651" y="2783958"/>
                  <a:pt x="1307805" y="2822944"/>
                  <a:pt x="1190847" y="2934586"/>
                </a:cubicBezTo>
                <a:cubicBezTo>
                  <a:pt x="1073889" y="3046228"/>
                  <a:pt x="836427" y="3242930"/>
                  <a:pt x="691116" y="3391786"/>
                </a:cubicBezTo>
                <a:cubicBezTo>
                  <a:pt x="545805" y="3540642"/>
                  <a:pt x="434163" y="3675321"/>
                  <a:pt x="318977" y="3827721"/>
                </a:cubicBezTo>
                <a:cubicBezTo>
                  <a:pt x="203791" y="3980121"/>
                  <a:pt x="101895" y="4143153"/>
                  <a:pt x="0" y="4306186"/>
                </a:cubicBezTo>
              </a:path>
            </a:pathLst>
          </a:custGeom>
          <a:noFill/>
          <a:ln w="38100">
            <a:solidFill>
              <a:srgbClr val="FF0000"/>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2287C33-FFB3-41FF-758A-9FAF6EB42111}"/>
              </a:ext>
            </a:extLst>
          </p:cNvPr>
          <p:cNvSpPr txBox="1"/>
          <p:nvPr/>
        </p:nvSpPr>
        <p:spPr>
          <a:xfrm>
            <a:off x="1488559" y="5528929"/>
            <a:ext cx="2434862" cy="646331"/>
          </a:xfrm>
          <a:prstGeom prst="rect">
            <a:avLst/>
          </a:prstGeom>
          <a:noFill/>
        </p:spPr>
        <p:txBody>
          <a:bodyPr wrap="square" rtlCol="0">
            <a:spAutoFit/>
          </a:bodyPr>
          <a:lstStyle/>
          <a:p>
            <a:pPr algn="ctr"/>
            <a:r>
              <a:rPr lang="fr-FR" b="1" dirty="0">
                <a:solidFill>
                  <a:srgbClr val="FF0000"/>
                </a:solidFill>
              </a:rPr>
              <a:t>Arrivée à Oran </a:t>
            </a:r>
          </a:p>
          <a:p>
            <a:pPr algn="ctr"/>
            <a:r>
              <a:rPr lang="fr-FR" b="1" dirty="0">
                <a:solidFill>
                  <a:srgbClr val="FF0000"/>
                </a:solidFill>
              </a:rPr>
              <a:t> Fin Décembre 1855</a:t>
            </a:r>
          </a:p>
        </p:txBody>
      </p:sp>
      <p:sp>
        <p:nvSpPr>
          <p:cNvPr id="7" name="ZoneTexte 6">
            <a:extLst>
              <a:ext uri="{FF2B5EF4-FFF2-40B4-BE49-F238E27FC236}">
                <a16:creationId xmlns:a16="http://schemas.microsoft.com/office/drawing/2014/main" id="{856E94D4-60E8-B787-C7E0-216711E2E60A}"/>
              </a:ext>
            </a:extLst>
          </p:cNvPr>
          <p:cNvSpPr txBox="1"/>
          <p:nvPr/>
        </p:nvSpPr>
        <p:spPr>
          <a:xfrm>
            <a:off x="8899458" y="522985"/>
            <a:ext cx="2424216" cy="646331"/>
          </a:xfrm>
          <a:prstGeom prst="rect">
            <a:avLst/>
          </a:prstGeom>
          <a:noFill/>
        </p:spPr>
        <p:txBody>
          <a:bodyPr wrap="square" rtlCol="0">
            <a:spAutoFit/>
          </a:bodyPr>
          <a:lstStyle/>
          <a:p>
            <a:pPr algn="ctr"/>
            <a:r>
              <a:rPr lang="fr-FR" b="1" dirty="0">
                <a:solidFill>
                  <a:srgbClr val="FF0000"/>
                </a:solidFill>
              </a:rPr>
              <a:t>Départ de Marseille Mi Décembre 1855</a:t>
            </a:r>
          </a:p>
        </p:txBody>
      </p:sp>
    </p:spTree>
    <p:extLst>
      <p:ext uri="{BB962C8B-B14F-4D97-AF65-F5344CB8AC3E}">
        <p14:creationId xmlns:p14="http://schemas.microsoft.com/office/powerpoint/2010/main" val="97610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rte, texte, capture d’écran, diagramme&#10;&#10;Le contenu généré par l’IA peut être incorrect.">
            <a:extLst>
              <a:ext uri="{FF2B5EF4-FFF2-40B4-BE49-F238E27FC236}">
                <a16:creationId xmlns:a16="http://schemas.microsoft.com/office/drawing/2014/main" id="{B16827C5-B196-9176-6D6F-531858B11075}"/>
              </a:ext>
            </a:extLst>
          </p:cNvPr>
          <p:cNvPicPr>
            <a:picLocks noChangeAspect="1"/>
          </p:cNvPicPr>
          <p:nvPr/>
        </p:nvPicPr>
        <p:blipFill>
          <a:blip r:embed="rId2"/>
          <a:srcRect l="8418" t="12469" r="30799" b="14464"/>
          <a:stretch>
            <a:fillRect/>
          </a:stretch>
        </p:blipFill>
        <p:spPr>
          <a:xfrm>
            <a:off x="0" y="0"/>
            <a:ext cx="9136197" cy="6858000"/>
          </a:xfrm>
          <a:prstGeom prst="rect">
            <a:avLst/>
          </a:prstGeom>
        </p:spPr>
      </p:pic>
      <p:pic>
        <p:nvPicPr>
          <p:cNvPr id="8" name="Image 7" descr="Une image contenant carte, texte, capture d’écran, diagramme&#10;&#10;Le contenu généré par l’IA peut être incorrect.">
            <a:extLst>
              <a:ext uri="{FF2B5EF4-FFF2-40B4-BE49-F238E27FC236}">
                <a16:creationId xmlns:a16="http://schemas.microsoft.com/office/drawing/2014/main" id="{12B255C4-F320-DDC9-7CA5-B37752BD7CA9}"/>
              </a:ext>
            </a:extLst>
          </p:cNvPr>
          <p:cNvPicPr>
            <a:picLocks noChangeAspect="1"/>
          </p:cNvPicPr>
          <p:nvPr/>
        </p:nvPicPr>
        <p:blipFill>
          <a:blip r:embed="rId2"/>
          <a:srcRect l="74860" t="21113" b="58687"/>
          <a:stretch>
            <a:fillRect/>
          </a:stretch>
        </p:blipFill>
        <p:spPr>
          <a:xfrm>
            <a:off x="9439920" y="5631732"/>
            <a:ext cx="1994913" cy="1000898"/>
          </a:xfrm>
          <a:prstGeom prst="rect">
            <a:avLst/>
          </a:prstGeom>
        </p:spPr>
      </p:pic>
      <p:sp>
        <p:nvSpPr>
          <p:cNvPr id="9" name="ZoneTexte 8">
            <a:extLst>
              <a:ext uri="{FF2B5EF4-FFF2-40B4-BE49-F238E27FC236}">
                <a16:creationId xmlns:a16="http://schemas.microsoft.com/office/drawing/2014/main" id="{772B5DD2-37B5-4D72-1A67-E874B57E47DA}"/>
              </a:ext>
            </a:extLst>
          </p:cNvPr>
          <p:cNvSpPr txBox="1"/>
          <p:nvPr/>
        </p:nvSpPr>
        <p:spPr>
          <a:xfrm>
            <a:off x="8770375" y="156825"/>
            <a:ext cx="1502228" cy="830997"/>
          </a:xfrm>
          <a:prstGeom prst="rect">
            <a:avLst/>
          </a:prstGeom>
          <a:solidFill>
            <a:schemeClr val="bg1"/>
          </a:solidFill>
          <a:ln>
            <a:solidFill>
              <a:srgbClr val="FF0000"/>
            </a:solidFill>
          </a:ln>
        </p:spPr>
        <p:txBody>
          <a:bodyPr wrap="square" rtlCol="0">
            <a:spAutoFit/>
          </a:bodyPr>
          <a:lstStyle/>
          <a:p>
            <a:r>
              <a:rPr lang="fr-FR" sz="1200" b="1" dirty="0">
                <a:solidFill>
                  <a:srgbClr val="FF0000"/>
                </a:solidFill>
              </a:rPr>
              <a:t>Pradel Jacques</a:t>
            </a:r>
          </a:p>
          <a:p>
            <a:r>
              <a:rPr lang="fr-FR" sz="1200" dirty="0">
                <a:solidFill>
                  <a:srgbClr val="FF0000"/>
                </a:solidFill>
              </a:rPr>
              <a:t>Maison = 1200m2</a:t>
            </a:r>
          </a:p>
          <a:p>
            <a:r>
              <a:rPr lang="fr-FR" sz="1200" dirty="0">
                <a:solidFill>
                  <a:srgbClr val="FF0000"/>
                </a:solidFill>
              </a:rPr>
              <a:t>Jardins = 560m2</a:t>
            </a:r>
          </a:p>
          <a:p>
            <a:r>
              <a:rPr lang="fr-FR" sz="1200" dirty="0">
                <a:solidFill>
                  <a:srgbClr val="FF0000"/>
                </a:solidFill>
              </a:rPr>
              <a:t>Terres = 1 ha</a:t>
            </a:r>
          </a:p>
        </p:txBody>
      </p:sp>
      <p:cxnSp>
        <p:nvCxnSpPr>
          <p:cNvPr id="11" name="Connecteur droit avec flèche 10">
            <a:extLst>
              <a:ext uri="{FF2B5EF4-FFF2-40B4-BE49-F238E27FC236}">
                <a16:creationId xmlns:a16="http://schemas.microsoft.com/office/drawing/2014/main" id="{0CFD8262-7747-3F66-BD3D-96F762350215}"/>
              </a:ext>
            </a:extLst>
          </p:cNvPr>
          <p:cNvCxnSpPr>
            <a:cxnSpLocks/>
            <a:stCxn id="9" idx="1"/>
            <a:endCxn id="38" idx="15"/>
          </p:cNvCxnSpPr>
          <p:nvPr/>
        </p:nvCxnSpPr>
        <p:spPr>
          <a:xfrm flipH="1">
            <a:off x="8534400" y="572324"/>
            <a:ext cx="235975" cy="4993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81E5F6F5-7F66-E250-F3CB-E68194DD0E9B}"/>
              </a:ext>
            </a:extLst>
          </p:cNvPr>
          <p:cNvSpPr txBox="1"/>
          <p:nvPr/>
        </p:nvSpPr>
        <p:spPr>
          <a:xfrm>
            <a:off x="5579737" y="2045404"/>
            <a:ext cx="1502228" cy="830997"/>
          </a:xfrm>
          <a:prstGeom prst="rect">
            <a:avLst/>
          </a:prstGeom>
          <a:solidFill>
            <a:schemeClr val="bg1"/>
          </a:solidFill>
          <a:ln>
            <a:solidFill>
              <a:schemeClr val="accent1"/>
            </a:solidFill>
          </a:ln>
        </p:spPr>
        <p:txBody>
          <a:bodyPr wrap="square" rtlCol="0">
            <a:spAutoFit/>
          </a:bodyPr>
          <a:lstStyle/>
          <a:p>
            <a:r>
              <a:rPr lang="fr-FR" sz="1200" b="1" dirty="0">
                <a:solidFill>
                  <a:srgbClr val="FF0000"/>
                </a:solidFill>
              </a:rPr>
              <a:t>Mage Pierre</a:t>
            </a:r>
            <a:endParaRPr lang="fr-FR" sz="1200" b="1" dirty="0"/>
          </a:p>
          <a:p>
            <a:r>
              <a:rPr lang="fr-FR" sz="1200" dirty="0"/>
              <a:t>Maison = 1200m2</a:t>
            </a:r>
          </a:p>
          <a:p>
            <a:r>
              <a:rPr lang="fr-FR" sz="1200" dirty="0"/>
              <a:t>Jardins = 560m2</a:t>
            </a:r>
          </a:p>
          <a:p>
            <a:r>
              <a:rPr lang="fr-FR" sz="1200" dirty="0"/>
              <a:t>Terres = 4 ha</a:t>
            </a:r>
          </a:p>
        </p:txBody>
      </p:sp>
      <p:cxnSp>
        <p:nvCxnSpPr>
          <p:cNvPr id="15" name="Connecteur droit avec flèche 14">
            <a:extLst>
              <a:ext uri="{FF2B5EF4-FFF2-40B4-BE49-F238E27FC236}">
                <a16:creationId xmlns:a16="http://schemas.microsoft.com/office/drawing/2014/main" id="{05AADA60-BCFF-D9DE-9919-2EC364E9D2AC}"/>
              </a:ext>
            </a:extLst>
          </p:cNvPr>
          <p:cNvCxnSpPr>
            <a:cxnSpLocks/>
            <a:stCxn id="12" idx="0"/>
          </p:cNvCxnSpPr>
          <p:nvPr/>
        </p:nvCxnSpPr>
        <p:spPr>
          <a:xfrm flipV="1">
            <a:off x="6330851" y="1857407"/>
            <a:ext cx="187936" cy="1879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DE6CEAA5-C038-7E40-D140-9010008CAEB7}"/>
              </a:ext>
            </a:extLst>
          </p:cNvPr>
          <p:cNvSpPr txBox="1"/>
          <p:nvPr/>
        </p:nvSpPr>
        <p:spPr>
          <a:xfrm>
            <a:off x="3496228" y="6049150"/>
            <a:ext cx="1774532" cy="276999"/>
          </a:xfrm>
          <a:prstGeom prst="rect">
            <a:avLst/>
          </a:prstGeom>
          <a:solidFill>
            <a:schemeClr val="bg1"/>
          </a:solidFill>
          <a:ln>
            <a:solidFill>
              <a:schemeClr val="accent1"/>
            </a:solidFill>
          </a:ln>
        </p:spPr>
        <p:txBody>
          <a:bodyPr wrap="square" rtlCol="0">
            <a:spAutoFit/>
          </a:bodyPr>
          <a:lstStyle/>
          <a:p>
            <a:r>
              <a:rPr lang="fr-FR" sz="1200" b="1" dirty="0">
                <a:solidFill>
                  <a:srgbClr val="FF0000"/>
                </a:solidFill>
              </a:rPr>
              <a:t>Laugier Marc Antoine</a:t>
            </a:r>
          </a:p>
        </p:txBody>
      </p:sp>
      <p:cxnSp>
        <p:nvCxnSpPr>
          <p:cNvPr id="19" name="Connecteur droit avec flèche 18">
            <a:extLst>
              <a:ext uri="{FF2B5EF4-FFF2-40B4-BE49-F238E27FC236}">
                <a16:creationId xmlns:a16="http://schemas.microsoft.com/office/drawing/2014/main" id="{7BB43176-F178-3B78-E61F-52D442100538}"/>
              </a:ext>
            </a:extLst>
          </p:cNvPr>
          <p:cNvCxnSpPr>
            <a:cxnSpLocks/>
            <a:stCxn id="18" idx="0"/>
          </p:cNvCxnSpPr>
          <p:nvPr/>
        </p:nvCxnSpPr>
        <p:spPr>
          <a:xfrm flipV="1">
            <a:off x="4383494" y="5473462"/>
            <a:ext cx="0" cy="5756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2CC584B0-9071-1855-7F5C-241F4793F373}"/>
              </a:ext>
            </a:extLst>
          </p:cNvPr>
          <p:cNvSpPr txBox="1"/>
          <p:nvPr/>
        </p:nvSpPr>
        <p:spPr>
          <a:xfrm>
            <a:off x="3781956" y="4787722"/>
            <a:ext cx="1203076" cy="307777"/>
          </a:xfrm>
          <a:prstGeom prst="rect">
            <a:avLst/>
          </a:prstGeom>
          <a:noFill/>
        </p:spPr>
        <p:txBody>
          <a:bodyPr wrap="square">
            <a:spAutoFit/>
          </a:bodyPr>
          <a:lstStyle/>
          <a:p>
            <a:pPr algn="just">
              <a:buNone/>
            </a:pPr>
            <a:r>
              <a:rPr lang="fr-FR" sz="1400" b="1" i="0" dirty="0">
                <a:solidFill>
                  <a:srgbClr val="FF0000"/>
                </a:solidFill>
                <a:effectLst/>
              </a:rPr>
              <a:t>Sidi Chérif</a:t>
            </a:r>
          </a:p>
        </p:txBody>
      </p:sp>
      <p:sp>
        <p:nvSpPr>
          <p:cNvPr id="34" name="ZoneTexte 33">
            <a:extLst>
              <a:ext uri="{FF2B5EF4-FFF2-40B4-BE49-F238E27FC236}">
                <a16:creationId xmlns:a16="http://schemas.microsoft.com/office/drawing/2014/main" id="{82407631-9F73-A7E3-4063-15C43C9141E7}"/>
              </a:ext>
            </a:extLst>
          </p:cNvPr>
          <p:cNvSpPr txBox="1"/>
          <p:nvPr/>
        </p:nvSpPr>
        <p:spPr>
          <a:xfrm>
            <a:off x="2945682" y="3352055"/>
            <a:ext cx="1567324" cy="369332"/>
          </a:xfrm>
          <a:prstGeom prst="rect">
            <a:avLst/>
          </a:prstGeom>
          <a:noFill/>
        </p:spPr>
        <p:txBody>
          <a:bodyPr wrap="square">
            <a:spAutoFit/>
          </a:bodyPr>
          <a:lstStyle/>
          <a:p>
            <a:pPr algn="just">
              <a:buNone/>
            </a:pPr>
            <a:r>
              <a:rPr lang="fr-FR" b="1" i="0" dirty="0">
                <a:solidFill>
                  <a:srgbClr val="FF0000"/>
                </a:solidFill>
                <a:effectLst/>
              </a:rPr>
              <a:t>Mostaganem</a:t>
            </a:r>
          </a:p>
        </p:txBody>
      </p:sp>
      <p:sp>
        <p:nvSpPr>
          <p:cNvPr id="36" name="Forme libre 35">
            <a:extLst>
              <a:ext uri="{FF2B5EF4-FFF2-40B4-BE49-F238E27FC236}">
                <a16:creationId xmlns:a16="http://schemas.microsoft.com/office/drawing/2014/main" id="{67D7F91D-DFA0-8054-C3A6-E44864FD3F8B}"/>
              </a:ext>
            </a:extLst>
          </p:cNvPr>
          <p:cNvSpPr/>
          <p:nvPr/>
        </p:nvSpPr>
        <p:spPr>
          <a:xfrm>
            <a:off x="5997677" y="914400"/>
            <a:ext cx="1425678" cy="1012723"/>
          </a:xfrm>
          <a:custGeom>
            <a:avLst/>
            <a:gdLst>
              <a:gd name="connsiteX0" fmla="*/ 462117 w 1425678"/>
              <a:gd name="connsiteY0" fmla="*/ 294968 h 1012723"/>
              <a:gd name="connsiteX1" fmla="*/ 196646 w 1425678"/>
              <a:gd name="connsiteY1" fmla="*/ 481781 h 1012723"/>
              <a:gd name="connsiteX2" fmla="*/ 0 w 1425678"/>
              <a:gd name="connsiteY2" fmla="*/ 570271 h 1012723"/>
              <a:gd name="connsiteX3" fmla="*/ 58994 w 1425678"/>
              <a:gd name="connsiteY3" fmla="*/ 884903 h 1012723"/>
              <a:gd name="connsiteX4" fmla="*/ 796413 w 1425678"/>
              <a:gd name="connsiteY4" fmla="*/ 1012723 h 1012723"/>
              <a:gd name="connsiteX5" fmla="*/ 1219200 w 1425678"/>
              <a:gd name="connsiteY5" fmla="*/ 776748 h 1012723"/>
              <a:gd name="connsiteX6" fmla="*/ 1356852 w 1425678"/>
              <a:gd name="connsiteY6" fmla="*/ 727587 h 1012723"/>
              <a:gd name="connsiteX7" fmla="*/ 1415846 w 1425678"/>
              <a:gd name="connsiteY7" fmla="*/ 196645 h 1012723"/>
              <a:gd name="connsiteX8" fmla="*/ 1425678 w 1425678"/>
              <a:gd name="connsiteY8" fmla="*/ 108155 h 1012723"/>
              <a:gd name="connsiteX9" fmla="*/ 1347020 w 1425678"/>
              <a:gd name="connsiteY9" fmla="*/ 0 h 1012723"/>
              <a:gd name="connsiteX10" fmla="*/ 717755 w 1425678"/>
              <a:gd name="connsiteY10" fmla="*/ 245806 h 1012723"/>
              <a:gd name="connsiteX11" fmla="*/ 521110 w 1425678"/>
              <a:gd name="connsiteY11" fmla="*/ 275303 h 1012723"/>
              <a:gd name="connsiteX12" fmla="*/ 462117 w 1425678"/>
              <a:gd name="connsiteY12" fmla="*/ 294968 h 10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678" h="1012723">
                <a:moveTo>
                  <a:pt x="462117" y="294968"/>
                </a:moveTo>
                <a:lnTo>
                  <a:pt x="196646" y="481781"/>
                </a:lnTo>
                <a:lnTo>
                  <a:pt x="0" y="570271"/>
                </a:lnTo>
                <a:lnTo>
                  <a:pt x="58994" y="884903"/>
                </a:lnTo>
                <a:lnTo>
                  <a:pt x="796413" y="1012723"/>
                </a:lnTo>
                <a:lnTo>
                  <a:pt x="1219200" y="776748"/>
                </a:lnTo>
                <a:lnTo>
                  <a:pt x="1356852" y="727587"/>
                </a:lnTo>
                <a:lnTo>
                  <a:pt x="1415846" y="196645"/>
                </a:lnTo>
                <a:lnTo>
                  <a:pt x="1425678" y="108155"/>
                </a:lnTo>
                <a:lnTo>
                  <a:pt x="1347020" y="0"/>
                </a:lnTo>
                <a:lnTo>
                  <a:pt x="717755" y="245806"/>
                </a:lnTo>
                <a:lnTo>
                  <a:pt x="521110" y="275303"/>
                </a:lnTo>
                <a:lnTo>
                  <a:pt x="462117" y="294968"/>
                </a:lnTo>
                <a:close/>
              </a:path>
            </a:pathLst>
          </a:custGeom>
          <a:solidFill>
            <a:schemeClr val="bg1">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C5140CE2-F002-31F1-66B4-139726E86696}"/>
              </a:ext>
            </a:extLst>
          </p:cNvPr>
          <p:cNvSpPr txBox="1"/>
          <p:nvPr/>
        </p:nvSpPr>
        <p:spPr>
          <a:xfrm>
            <a:off x="6236294" y="1266872"/>
            <a:ext cx="1203076" cy="307777"/>
          </a:xfrm>
          <a:prstGeom prst="rect">
            <a:avLst/>
          </a:prstGeom>
          <a:noFill/>
        </p:spPr>
        <p:txBody>
          <a:bodyPr wrap="square">
            <a:spAutoFit/>
          </a:bodyPr>
          <a:lstStyle/>
          <a:p>
            <a:pPr algn="just">
              <a:buNone/>
            </a:pPr>
            <a:r>
              <a:rPr lang="fr-FR" sz="1400" b="1" i="0" dirty="0">
                <a:solidFill>
                  <a:srgbClr val="FF0000"/>
                </a:solidFill>
                <a:effectLst/>
              </a:rPr>
              <a:t>Aïn </a:t>
            </a:r>
            <a:r>
              <a:rPr lang="fr-FR" sz="1400" b="1" i="0" dirty="0" err="1">
                <a:solidFill>
                  <a:srgbClr val="FF0000"/>
                </a:solidFill>
                <a:effectLst/>
              </a:rPr>
              <a:t>Tedelès</a:t>
            </a:r>
            <a:endParaRPr lang="fr-FR" sz="1400" b="1" i="0" dirty="0">
              <a:solidFill>
                <a:srgbClr val="FF0000"/>
              </a:solidFill>
              <a:effectLst/>
            </a:endParaRPr>
          </a:p>
        </p:txBody>
      </p:sp>
      <p:sp>
        <p:nvSpPr>
          <p:cNvPr id="38" name="Forme libre 37">
            <a:extLst>
              <a:ext uri="{FF2B5EF4-FFF2-40B4-BE49-F238E27FC236}">
                <a16:creationId xmlns:a16="http://schemas.microsoft.com/office/drawing/2014/main" id="{0A4B463C-0555-CF88-77ED-1E9FC626A728}"/>
              </a:ext>
            </a:extLst>
          </p:cNvPr>
          <p:cNvSpPr/>
          <p:nvPr/>
        </p:nvSpPr>
        <p:spPr>
          <a:xfrm>
            <a:off x="7344697" y="943897"/>
            <a:ext cx="1533832" cy="943897"/>
          </a:xfrm>
          <a:custGeom>
            <a:avLst/>
            <a:gdLst>
              <a:gd name="connsiteX0" fmla="*/ 78658 w 1533832"/>
              <a:gd name="connsiteY0" fmla="*/ 88490 h 943897"/>
              <a:gd name="connsiteX1" fmla="*/ 9832 w 1533832"/>
              <a:gd name="connsiteY1" fmla="*/ 727587 h 943897"/>
              <a:gd name="connsiteX2" fmla="*/ 0 w 1533832"/>
              <a:gd name="connsiteY2" fmla="*/ 806245 h 943897"/>
              <a:gd name="connsiteX3" fmla="*/ 196645 w 1533832"/>
              <a:gd name="connsiteY3" fmla="*/ 943897 h 943897"/>
              <a:gd name="connsiteX4" fmla="*/ 442451 w 1533832"/>
              <a:gd name="connsiteY4" fmla="*/ 875071 h 943897"/>
              <a:gd name="connsiteX5" fmla="*/ 530942 w 1533832"/>
              <a:gd name="connsiteY5" fmla="*/ 717755 h 943897"/>
              <a:gd name="connsiteX6" fmla="*/ 747251 w 1533832"/>
              <a:gd name="connsiteY6" fmla="*/ 648929 h 943897"/>
              <a:gd name="connsiteX7" fmla="*/ 806245 w 1533832"/>
              <a:gd name="connsiteY7" fmla="*/ 766916 h 943897"/>
              <a:gd name="connsiteX8" fmla="*/ 806245 w 1533832"/>
              <a:gd name="connsiteY8" fmla="*/ 766916 h 943897"/>
              <a:gd name="connsiteX9" fmla="*/ 1219200 w 1533832"/>
              <a:gd name="connsiteY9" fmla="*/ 835742 h 943897"/>
              <a:gd name="connsiteX10" fmla="*/ 1435509 w 1533832"/>
              <a:gd name="connsiteY10" fmla="*/ 639097 h 943897"/>
              <a:gd name="connsiteX11" fmla="*/ 1533832 w 1533832"/>
              <a:gd name="connsiteY11" fmla="*/ 432619 h 943897"/>
              <a:gd name="connsiteX12" fmla="*/ 1484671 w 1533832"/>
              <a:gd name="connsiteY12" fmla="*/ 363793 h 943897"/>
              <a:gd name="connsiteX13" fmla="*/ 1317522 w 1533832"/>
              <a:gd name="connsiteY13" fmla="*/ 344129 h 943897"/>
              <a:gd name="connsiteX14" fmla="*/ 1199535 w 1533832"/>
              <a:gd name="connsiteY14" fmla="*/ 265471 h 943897"/>
              <a:gd name="connsiteX15" fmla="*/ 1189703 w 1533832"/>
              <a:gd name="connsiteY15" fmla="*/ 127819 h 943897"/>
              <a:gd name="connsiteX16" fmla="*/ 1189703 w 1533832"/>
              <a:gd name="connsiteY16" fmla="*/ 127819 h 943897"/>
              <a:gd name="connsiteX17" fmla="*/ 1111045 w 1533832"/>
              <a:gd name="connsiteY17" fmla="*/ 0 h 943897"/>
              <a:gd name="connsiteX18" fmla="*/ 1022555 w 1533832"/>
              <a:gd name="connsiteY18" fmla="*/ 78658 h 943897"/>
              <a:gd name="connsiteX19" fmla="*/ 894735 w 1533832"/>
              <a:gd name="connsiteY19" fmla="*/ 157316 h 943897"/>
              <a:gd name="connsiteX20" fmla="*/ 766916 w 1533832"/>
              <a:gd name="connsiteY20" fmla="*/ 226142 h 943897"/>
              <a:gd name="connsiteX21" fmla="*/ 766916 w 1533832"/>
              <a:gd name="connsiteY21" fmla="*/ 226142 h 943897"/>
              <a:gd name="connsiteX22" fmla="*/ 658761 w 1533832"/>
              <a:gd name="connsiteY22" fmla="*/ 285135 h 943897"/>
              <a:gd name="connsiteX23" fmla="*/ 658761 w 1533832"/>
              <a:gd name="connsiteY23" fmla="*/ 285135 h 943897"/>
              <a:gd name="connsiteX24" fmla="*/ 481780 w 1533832"/>
              <a:gd name="connsiteY24" fmla="*/ 304800 h 943897"/>
              <a:gd name="connsiteX25" fmla="*/ 393290 w 1533832"/>
              <a:gd name="connsiteY25" fmla="*/ 265471 h 943897"/>
              <a:gd name="connsiteX26" fmla="*/ 353961 w 1533832"/>
              <a:gd name="connsiteY26" fmla="*/ 127819 h 943897"/>
              <a:gd name="connsiteX27" fmla="*/ 353961 w 1533832"/>
              <a:gd name="connsiteY27" fmla="*/ 127819 h 943897"/>
              <a:gd name="connsiteX28" fmla="*/ 206477 w 1533832"/>
              <a:gd name="connsiteY28" fmla="*/ 117987 h 943897"/>
              <a:gd name="connsiteX29" fmla="*/ 117987 w 1533832"/>
              <a:gd name="connsiteY29" fmla="*/ 157316 h 943897"/>
              <a:gd name="connsiteX30" fmla="*/ 117987 w 1533832"/>
              <a:gd name="connsiteY30" fmla="*/ 157316 h 943897"/>
              <a:gd name="connsiteX31" fmla="*/ 68826 w 1533832"/>
              <a:gd name="connsiteY31" fmla="*/ 176980 h 9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3832" h="943897">
                <a:moveTo>
                  <a:pt x="78658" y="88490"/>
                </a:moveTo>
                <a:lnTo>
                  <a:pt x="9832" y="727587"/>
                </a:lnTo>
                <a:lnTo>
                  <a:pt x="0" y="806245"/>
                </a:lnTo>
                <a:lnTo>
                  <a:pt x="196645" y="943897"/>
                </a:lnTo>
                <a:lnTo>
                  <a:pt x="442451" y="875071"/>
                </a:lnTo>
                <a:lnTo>
                  <a:pt x="530942" y="717755"/>
                </a:lnTo>
                <a:lnTo>
                  <a:pt x="747251" y="648929"/>
                </a:lnTo>
                <a:lnTo>
                  <a:pt x="806245" y="766916"/>
                </a:lnTo>
                <a:lnTo>
                  <a:pt x="806245" y="766916"/>
                </a:lnTo>
                <a:lnTo>
                  <a:pt x="1219200" y="835742"/>
                </a:lnTo>
                <a:lnTo>
                  <a:pt x="1435509" y="639097"/>
                </a:lnTo>
                <a:lnTo>
                  <a:pt x="1533832" y="432619"/>
                </a:lnTo>
                <a:lnTo>
                  <a:pt x="1484671" y="363793"/>
                </a:lnTo>
                <a:lnTo>
                  <a:pt x="1317522" y="344129"/>
                </a:lnTo>
                <a:lnTo>
                  <a:pt x="1199535" y="265471"/>
                </a:lnTo>
                <a:lnTo>
                  <a:pt x="1189703" y="127819"/>
                </a:lnTo>
                <a:lnTo>
                  <a:pt x="1189703" y="127819"/>
                </a:lnTo>
                <a:lnTo>
                  <a:pt x="1111045" y="0"/>
                </a:lnTo>
                <a:lnTo>
                  <a:pt x="1022555" y="78658"/>
                </a:lnTo>
                <a:lnTo>
                  <a:pt x="894735" y="157316"/>
                </a:lnTo>
                <a:lnTo>
                  <a:pt x="766916" y="226142"/>
                </a:lnTo>
                <a:lnTo>
                  <a:pt x="766916" y="226142"/>
                </a:lnTo>
                <a:lnTo>
                  <a:pt x="658761" y="285135"/>
                </a:lnTo>
                <a:lnTo>
                  <a:pt x="658761" y="285135"/>
                </a:lnTo>
                <a:lnTo>
                  <a:pt x="481780" y="304800"/>
                </a:lnTo>
                <a:lnTo>
                  <a:pt x="393290" y="265471"/>
                </a:lnTo>
                <a:lnTo>
                  <a:pt x="353961" y="127819"/>
                </a:lnTo>
                <a:lnTo>
                  <a:pt x="353961" y="127819"/>
                </a:lnTo>
                <a:lnTo>
                  <a:pt x="206477" y="117987"/>
                </a:lnTo>
                <a:lnTo>
                  <a:pt x="117987" y="157316"/>
                </a:lnTo>
                <a:lnTo>
                  <a:pt x="117987" y="157316"/>
                </a:lnTo>
                <a:lnTo>
                  <a:pt x="68826" y="176980"/>
                </a:lnTo>
              </a:path>
            </a:pathLst>
          </a:cu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7E2E2448-ADBB-6440-2ACC-48289D8B8073}"/>
              </a:ext>
            </a:extLst>
          </p:cNvPr>
          <p:cNvSpPr txBox="1"/>
          <p:nvPr/>
        </p:nvSpPr>
        <p:spPr>
          <a:xfrm>
            <a:off x="7455385" y="1154235"/>
            <a:ext cx="1713086" cy="523220"/>
          </a:xfrm>
          <a:prstGeom prst="rect">
            <a:avLst/>
          </a:prstGeom>
          <a:noFill/>
        </p:spPr>
        <p:txBody>
          <a:bodyPr wrap="square">
            <a:spAutoFit/>
          </a:bodyPr>
          <a:lstStyle/>
          <a:p>
            <a:pPr algn="just">
              <a:buNone/>
            </a:pPr>
            <a:r>
              <a:rPr lang="fr-FR" sz="1400" b="1" i="0" dirty="0" err="1">
                <a:solidFill>
                  <a:srgbClr val="FF0000"/>
                </a:solidFill>
                <a:effectLst/>
              </a:rPr>
              <a:t>SourK</a:t>
            </a:r>
            <a:r>
              <a:rPr lang="fr-FR" sz="1400" b="1" i="0" dirty="0">
                <a:solidFill>
                  <a:srgbClr val="FF0000"/>
                </a:solidFill>
                <a:effectLst/>
              </a:rPr>
              <a:t> El </a:t>
            </a:r>
            <a:r>
              <a:rPr lang="fr-FR" sz="1400" b="1" i="0" dirty="0" err="1">
                <a:solidFill>
                  <a:srgbClr val="FF0000"/>
                </a:solidFill>
                <a:effectLst/>
              </a:rPr>
              <a:t>Mitou</a:t>
            </a:r>
            <a:endParaRPr lang="fr-FR" sz="1400" b="1" i="0" dirty="0">
              <a:solidFill>
                <a:srgbClr val="FF0000"/>
              </a:solidFill>
              <a:effectLst/>
            </a:endParaRPr>
          </a:p>
          <a:p>
            <a:pPr algn="just">
              <a:buNone/>
            </a:pPr>
            <a:r>
              <a:rPr lang="fr-FR" sz="1400" b="1" dirty="0">
                <a:solidFill>
                  <a:srgbClr val="FF0000"/>
                </a:solidFill>
              </a:rPr>
              <a:t>Bellevue</a:t>
            </a:r>
            <a:endParaRPr lang="fr-FR" sz="1400" b="1" i="0" dirty="0">
              <a:solidFill>
                <a:srgbClr val="FF0000"/>
              </a:solidFill>
              <a:effectLst/>
            </a:endParaRPr>
          </a:p>
        </p:txBody>
      </p:sp>
      <p:sp>
        <p:nvSpPr>
          <p:cNvPr id="41" name="ZoneTexte 40">
            <a:extLst>
              <a:ext uri="{FF2B5EF4-FFF2-40B4-BE49-F238E27FC236}">
                <a16:creationId xmlns:a16="http://schemas.microsoft.com/office/drawing/2014/main" id="{7F0BEC15-211C-71BA-F5EA-2728C5619B84}"/>
              </a:ext>
            </a:extLst>
          </p:cNvPr>
          <p:cNvSpPr txBox="1"/>
          <p:nvPr/>
        </p:nvSpPr>
        <p:spPr>
          <a:xfrm>
            <a:off x="0" y="6187649"/>
            <a:ext cx="893135" cy="461665"/>
          </a:xfrm>
          <a:prstGeom prst="rect">
            <a:avLst/>
          </a:prstGeom>
          <a:noFill/>
        </p:spPr>
        <p:txBody>
          <a:bodyPr wrap="square" rtlCol="0">
            <a:spAutoFit/>
          </a:bodyPr>
          <a:lstStyle/>
          <a:p>
            <a:r>
              <a:rPr lang="fr-FR" sz="2400" b="1" dirty="0">
                <a:solidFill>
                  <a:srgbClr val="FF0000"/>
                </a:solidFill>
              </a:rPr>
              <a:t>Oran</a:t>
            </a:r>
          </a:p>
        </p:txBody>
      </p:sp>
      <p:sp>
        <p:nvSpPr>
          <p:cNvPr id="42" name="ZoneTexte 41">
            <a:extLst>
              <a:ext uri="{FF2B5EF4-FFF2-40B4-BE49-F238E27FC236}">
                <a16:creationId xmlns:a16="http://schemas.microsoft.com/office/drawing/2014/main" id="{836EE196-EE3A-0A72-87A4-C6B5ACBB8843}"/>
              </a:ext>
            </a:extLst>
          </p:cNvPr>
          <p:cNvSpPr txBox="1"/>
          <p:nvPr/>
        </p:nvSpPr>
        <p:spPr>
          <a:xfrm>
            <a:off x="7241344" y="219153"/>
            <a:ext cx="1496757" cy="646331"/>
          </a:xfrm>
          <a:prstGeom prst="rect">
            <a:avLst/>
          </a:prstGeom>
          <a:noFill/>
        </p:spPr>
        <p:txBody>
          <a:bodyPr wrap="square" rtlCol="0">
            <a:spAutoFit/>
          </a:bodyPr>
          <a:lstStyle/>
          <a:p>
            <a:pPr algn="ctr"/>
            <a:r>
              <a:rPr lang="fr-FR" b="1" dirty="0">
                <a:solidFill>
                  <a:srgbClr val="FF0000"/>
                </a:solidFill>
              </a:rPr>
              <a:t>Arrivée En Janvier 1856</a:t>
            </a:r>
          </a:p>
        </p:txBody>
      </p:sp>
      <p:sp>
        <p:nvSpPr>
          <p:cNvPr id="44" name="ZoneTexte 43">
            <a:extLst>
              <a:ext uri="{FF2B5EF4-FFF2-40B4-BE49-F238E27FC236}">
                <a16:creationId xmlns:a16="http://schemas.microsoft.com/office/drawing/2014/main" id="{8D062A3A-A818-9F75-5EDE-511202AA28E9}"/>
              </a:ext>
            </a:extLst>
          </p:cNvPr>
          <p:cNvSpPr txBox="1"/>
          <p:nvPr/>
        </p:nvSpPr>
        <p:spPr>
          <a:xfrm>
            <a:off x="-32274" y="5208851"/>
            <a:ext cx="1987996" cy="923330"/>
          </a:xfrm>
          <a:prstGeom prst="rect">
            <a:avLst/>
          </a:prstGeom>
          <a:noFill/>
        </p:spPr>
        <p:txBody>
          <a:bodyPr wrap="square" rtlCol="0">
            <a:spAutoFit/>
          </a:bodyPr>
          <a:lstStyle/>
          <a:p>
            <a:pPr algn="ctr"/>
            <a:r>
              <a:rPr lang="fr-FR" b="1" dirty="0">
                <a:solidFill>
                  <a:srgbClr val="FF0000"/>
                </a:solidFill>
              </a:rPr>
              <a:t>Arrivée de Marseille  Décembre 1855</a:t>
            </a:r>
          </a:p>
        </p:txBody>
      </p:sp>
      <p:sp>
        <p:nvSpPr>
          <p:cNvPr id="45" name="Forme libre 44">
            <a:extLst>
              <a:ext uri="{FF2B5EF4-FFF2-40B4-BE49-F238E27FC236}">
                <a16:creationId xmlns:a16="http://schemas.microsoft.com/office/drawing/2014/main" id="{A87E8ADA-1609-E4C5-8E96-1ABD014A48CA}"/>
              </a:ext>
            </a:extLst>
          </p:cNvPr>
          <p:cNvSpPr/>
          <p:nvPr/>
        </p:nvSpPr>
        <p:spPr>
          <a:xfrm>
            <a:off x="350874" y="1307434"/>
            <a:ext cx="7134447" cy="5454873"/>
          </a:xfrm>
          <a:custGeom>
            <a:avLst/>
            <a:gdLst>
              <a:gd name="connsiteX0" fmla="*/ 0 w 7134447"/>
              <a:gd name="connsiteY0" fmla="*/ 5454873 h 5454873"/>
              <a:gd name="connsiteX1" fmla="*/ 829340 w 7134447"/>
              <a:gd name="connsiteY1" fmla="*/ 4944510 h 5454873"/>
              <a:gd name="connsiteX2" fmla="*/ 1329070 w 7134447"/>
              <a:gd name="connsiteY2" fmla="*/ 4359719 h 5454873"/>
              <a:gd name="connsiteX3" fmla="*/ 2052084 w 7134447"/>
              <a:gd name="connsiteY3" fmla="*/ 3445319 h 5454873"/>
              <a:gd name="connsiteX4" fmla="*/ 2668773 w 7134447"/>
              <a:gd name="connsiteY4" fmla="*/ 2031189 h 5454873"/>
              <a:gd name="connsiteX5" fmla="*/ 2923954 w 7134447"/>
              <a:gd name="connsiteY5" fmla="*/ 1754743 h 5454873"/>
              <a:gd name="connsiteX6" fmla="*/ 3147238 w 7134447"/>
              <a:gd name="connsiteY6" fmla="*/ 1765375 h 5454873"/>
              <a:gd name="connsiteX7" fmla="*/ 3508745 w 7134447"/>
              <a:gd name="connsiteY7" fmla="*/ 1361338 h 5454873"/>
              <a:gd name="connsiteX8" fmla="*/ 3806456 w 7134447"/>
              <a:gd name="connsiteY8" fmla="*/ 946668 h 5454873"/>
              <a:gd name="connsiteX9" fmla="*/ 4051005 w 7134447"/>
              <a:gd name="connsiteY9" fmla="*/ 680854 h 5454873"/>
              <a:gd name="connsiteX10" fmla="*/ 4444410 w 7134447"/>
              <a:gd name="connsiteY10" fmla="*/ 563896 h 5454873"/>
              <a:gd name="connsiteX11" fmla="*/ 4593266 w 7134447"/>
              <a:gd name="connsiteY11" fmla="*/ 659589 h 5454873"/>
              <a:gd name="connsiteX12" fmla="*/ 5114261 w 7134447"/>
              <a:gd name="connsiteY12" fmla="*/ 521366 h 5454873"/>
              <a:gd name="connsiteX13" fmla="*/ 5730949 w 7134447"/>
              <a:gd name="connsiteY13" fmla="*/ 372510 h 5454873"/>
              <a:gd name="connsiteX14" fmla="*/ 6134986 w 7134447"/>
              <a:gd name="connsiteY14" fmla="*/ 266185 h 5454873"/>
              <a:gd name="connsiteX15" fmla="*/ 6794205 w 7134447"/>
              <a:gd name="connsiteY15" fmla="*/ 11003 h 5454873"/>
              <a:gd name="connsiteX16" fmla="*/ 7134447 w 7134447"/>
              <a:gd name="connsiteY16" fmla="*/ 42901 h 5454873"/>
              <a:gd name="connsiteX17" fmla="*/ 7134447 w 7134447"/>
              <a:gd name="connsiteY17" fmla="*/ 42901 h 545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34447" h="5454873">
                <a:moveTo>
                  <a:pt x="0" y="5454873"/>
                </a:moveTo>
                <a:cubicBezTo>
                  <a:pt x="303914" y="5290954"/>
                  <a:pt x="607828" y="5127036"/>
                  <a:pt x="829340" y="4944510"/>
                </a:cubicBezTo>
                <a:cubicBezTo>
                  <a:pt x="1050852" y="4761984"/>
                  <a:pt x="1125279" y="4609584"/>
                  <a:pt x="1329070" y="4359719"/>
                </a:cubicBezTo>
                <a:cubicBezTo>
                  <a:pt x="1532861" y="4109854"/>
                  <a:pt x="1828800" y="3833407"/>
                  <a:pt x="2052084" y="3445319"/>
                </a:cubicBezTo>
                <a:cubicBezTo>
                  <a:pt x="2275368" y="3057231"/>
                  <a:pt x="2523461" y="2312952"/>
                  <a:pt x="2668773" y="2031189"/>
                </a:cubicBezTo>
                <a:cubicBezTo>
                  <a:pt x="2814085" y="1749426"/>
                  <a:pt x="2844210" y="1799045"/>
                  <a:pt x="2923954" y="1754743"/>
                </a:cubicBezTo>
                <a:cubicBezTo>
                  <a:pt x="3003698" y="1710441"/>
                  <a:pt x="3049773" y="1830942"/>
                  <a:pt x="3147238" y="1765375"/>
                </a:cubicBezTo>
                <a:cubicBezTo>
                  <a:pt x="3244703" y="1699808"/>
                  <a:pt x="3398875" y="1497789"/>
                  <a:pt x="3508745" y="1361338"/>
                </a:cubicBezTo>
                <a:cubicBezTo>
                  <a:pt x="3618615" y="1224887"/>
                  <a:pt x="3716079" y="1060082"/>
                  <a:pt x="3806456" y="946668"/>
                </a:cubicBezTo>
                <a:cubicBezTo>
                  <a:pt x="3896833" y="833254"/>
                  <a:pt x="3944679" y="744649"/>
                  <a:pt x="4051005" y="680854"/>
                </a:cubicBezTo>
                <a:cubicBezTo>
                  <a:pt x="4157331" y="617059"/>
                  <a:pt x="4354033" y="567440"/>
                  <a:pt x="4444410" y="563896"/>
                </a:cubicBezTo>
                <a:cubicBezTo>
                  <a:pt x="4534787" y="560352"/>
                  <a:pt x="4481624" y="666677"/>
                  <a:pt x="4593266" y="659589"/>
                </a:cubicBezTo>
                <a:cubicBezTo>
                  <a:pt x="4704908" y="652501"/>
                  <a:pt x="4924647" y="569212"/>
                  <a:pt x="5114261" y="521366"/>
                </a:cubicBezTo>
                <a:cubicBezTo>
                  <a:pt x="5303875" y="473520"/>
                  <a:pt x="5560828" y="415040"/>
                  <a:pt x="5730949" y="372510"/>
                </a:cubicBezTo>
                <a:cubicBezTo>
                  <a:pt x="5901070" y="329980"/>
                  <a:pt x="5957777" y="326436"/>
                  <a:pt x="6134986" y="266185"/>
                </a:cubicBezTo>
                <a:cubicBezTo>
                  <a:pt x="6312195" y="205934"/>
                  <a:pt x="6627628" y="48217"/>
                  <a:pt x="6794205" y="11003"/>
                </a:cubicBezTo>
                <a:cubicBezTo>
                  <a:pt x="6960782" y="-26211"/>
                  <a:pt x="7134447" y="42901"/>
                  <a:pt x="7134447" y="42901"/>
                </a:cubicBezTo>
                <a:lnTo>
                  <a:pt x="7134447" y="42901"/>
                </a:lnTo>
              </a:path>
            </a:pathLst>
          </a:custGeom>
          <a:noFill/>
          <a:ln w="38100">
            <a:solidFill>
              <a:srgbClr val="FF0000"/>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30632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5704</TotalTime>
  <Words>1637</Words>
  <Application>Microsoft Macintosh PowerPoint</Application>
  <PresentationFormat>Grand écran</PresentationFormat>
  <Paragraphs>132</Paragraphs>
  <Slides>25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25</vt:i4>
      </vt:variant>
    </vt:vector>
  </HeadingPairs>
  <TitlesOfParts>
    <vt:vector size="29" baseType="lpstr">
      <vt:lpstr>Aptos</vt:lpstr>
      <vt:lpstr>Aptos Display</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Gilles Pradel</dc:creator>
  <cp:lastModifiedBy>Gilles Pradel</cp:lastModifiedBy>
  <cp:revision>2</cp:revision>
  <dcterms:created xsi:type="dcterms:W3CDTF">2025-09-08T13:24:50Z</dcterms:created>
  <dcterms:modified xsi:type="dcterms:W3CDTF">2026-07-14T12:43:21Z</dcterms:modified>
</cp:coreProperties>
</file>